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67" r:id="rId8"/>
    <p:sldId id="264" r:id="rId9"/>
    <p:sldId id="265" r:id="rId10"/>
    <p:sldId id="268" r:id="rId11"/>
    <p:sldId id="269" r:id="rId12"/>
    <p:sldId id="266" r:id="rId13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C0CA2-5AE5-4176-9B00-F75F460A4550}" v="2" dt="2025-10-28T10:19:17.9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4106" y="4990521"/>
            <a:ext cx="15879786" cy="141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0364" y="967820"/>
            <a:ext cx="11387270" cy="104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e-internationale@leem-apprentissage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em-apprentissage.org/fr/partir-a-letranger-avec-erasmus/" TargetMode="External"/><Relationship Id="rId4" Type="http://schemas.openxmlformats.org/officeDocument/2006/relationships/hyperlink" Target="mailto:mobilite-internationale@leem-apprentissag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3427" cy="10287000"/>
            <a:chOff x="0" y="0"/>
            <a:chExt cx="18283427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28" y="0"/>
              <a:ext cx="107441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254" y="0"/>
              <a:ext cx="88010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3067665" cy="10287000"/>
            </a:xfrm>
            <a:custGeom>
              <a:avLst/>
              <a:gdLst/>
              <a:ahLst/>
              <a:cxnLst/>
              <a:rect l="l" t="t" r="r" b="b"/>
              <a:pathLst>
                <a:path w="13067665" h="10287000">
                  <a:moveTo>
                    <a:pt x="0" y="10286999"/>
                  </a:moveTo>
                  <a:lnTo>
                    <a:pt x="0" y="0"/>
                  </a:lnTo>
                  <a:lnTo>
                    <a:pt x="8009012" y="0"/>
                  </a:lnTo>
                  <a:lnTo>
                    <a:pt x="13067579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1708"/>
              <a:ext cx="9401707" cy="99152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963" y="0"/>
              <a:ext cx="6879438" cy="30099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04106" y="4990520"/>
            <a:ext cx="5120494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95"/>
              </a:lnSpc>
              <a:spcBef>
                <a:spcPts val="100"/>
              </a:spcBef>
            </a:pP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Comment bien remplir le kit Erasmus +?</a:t>
            </a:r>
            <a:endParaRPr sz="4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5254" y="0"/>
            <a:ext cx="12498705" cy="10287000"/>
            <a:chOff x="5785254" y="0"/>
            <a:chExt cx="1249870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27" y="0"/>
              <a:ext cx="10744199" cy="10286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254" y="0"/>
              <a:ext cx="8801099" cy="10286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3506450" cy="10287000"/>
            <a:chOff x="0" y="0"/>
            <a:chExt cx="13506450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3506450" cy="10287000"/>
            </a:xfrm>
            <a:custGeom>
              <a:avLst/>
              <a:gdLst/>
              <a:ahLst/>
              <a:cxnLst/>
              <a:rect l="l" t="t" r="r" b="b"/>
              <a:pathLst>
                <a:path w="13506450" h="10287000">
                  <a:moveTo>
                    <a:pt x="0" y="10287000"/>
                  </a:moveTo>
                  <a:lnTo>
                    <a:pt x="0" y="0"/>
                  </a:lnTo>
                  <a:lnTo>
                    <a:pt x="7547937" y="0"/>
                  </a:lnTo>
                  <a:lnTo>
                    <a:pt x="13506258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1707"/>
              <a:ext cx="9401707" cy="99152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963" y="0"/>
              <a:ext cx="5355438" cy="22479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3971" y="3763601"/>
            <a:ext cx="7283542" cy="5611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95"/>
              </a:lnSpc>
              <a:spcBef>
                <a:spcPts val="100"/>
              </a:spcBef>
            </a:pP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Attention, il y a </a:t>
            </a:r>
            <a:r>
              <a:rPr lang="fr-FR" sz="5450" b="1" u="sng" spc="90" dirty="0">
                <a:solidFill>
                  <a:srgbClr val="FFFFFF"/>
                </a:solidFill>
                <a:latin typeface="Trebuchet MS"/>
                <a:cs typeface="Trebuchet MS"/>
              </a:rPr>
              <a:t>deux kits différents </a:t>
            </a: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:pour une mobilité</a:t>
            </a:r>
          </a:p>
          <a:p>
            <a:pPr marL="12700">
              <a:lnSpc>
                <a:spcPts val="6295"/>
              </a:lnSpc>
              <a:spcBef>
                <a:spcPts val="100"/>
              </a:spcBef>
            </a:pP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de stage (SMT) ou une mobilité d’études (SMS)</a:t>
            </a:r>
          </a:p>
          <a:p>
            <a:pPr marL="12700">
              <a:lnSpc>
                <a:spcPts val="6295"/>
              </a:lnSpc>
              <a:spcBef>
                <a:spcPts val="100"/>
              </a:spcBef>
            </a:pPr>
            <a:endParaRPr sz="4050" dirty="0">
              <a:latin typeface="Trebuchet MS"/>
              <a:cs typeface="Trebuchet MS"/>
            </a:endParaRPr>
          </a:p>
        </p:txBody>
      </p:sp>
      <p:pic>
        <p:nvPicPr>
          <p:cNvPr id="10" name="Picture 2" descr="Contrat de financement">
            <a:extLst>
              <a:ext uri="{FF2B5EF4-FFF2-40B4-BE49-F238E27FC236}">
                <a16:creationId xmlns:a16="http://schemas.microsoft.com/office/drawing/2014/main" id="{3B57B607-D41B-25EA-26FA-F0493973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13" y="6210300"/>
            <a:ext cx="2380378" cy="34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516" y="57489"/>
            <a:ext cx="18283427" cy="10287000"/>
            <a:chOff x="0" y="2"/>
            <a:chExt cx="18283427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28" y="3"/>
              <a:ext cx="10744199" cy="10286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254" y="3"/>
              <a:ext cx="8801099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"/>
              <a:ext cx="13994916" cy="10287000"/>
            </a:xfrm>
            <a:custGeom>
              <a:avLst/>
              <a:gdLst/>
              <a:ahLst/>
              <a:cxnLst/>
              <a:rect l="l" t="t" r="r" b="b"/>
              <a:pathLst>
                <a:path w="13506450" h="10287000">
                  <a:moveTo>
                    <a:pt x="0" y="10286997"/>
                  </a:moveTo>
                  <a:lnTo>
                    <a:pt x="0" y="0"/>
                  </a:lnTo>
                  <a:lnTo>
                    <a:pt x="7547936" y="0"/>
                  </a:lnTo>
                  <a:lnTo>
                    <a:pt x="13506255" y="10286997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963" y="3"/>
              <a:ext cx="6624954" cy="27238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1089" y="4362116"/>
            <a:ext cx="11756239" cy="5784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Il faut remplir </a:t>
            </a:r>
            <a:r>
              <a:rPr lang="fr-FR" sz="2800" b="1" u="sng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en détail </a:t>
            </a:r>
            <a:r>
              <a:rPr lang="fr-FR" sz="2800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le bon kit et</a:t>
            </a: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indiquer comme </a:t>
            </a:r>
          </a:p>
          <a:p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code projet pour la subvention du CFA pour 2025 - 27: </a:t>
            </a:r>
          </a:p>
          <a:p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[</a:t>
            </a:r>
            <a:r>
              <a:rPr lang="fr-FR" sz="2800" b="1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lang="fr-FR" sz="2800" b="1" dirty="0">
                <a:latin typeface="+mj-lt"/>
              </a:rPr>
              <a:t>025-1-FR01-KA131-HED-000325381</a:t>
            </a: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] :</a:t>
            </a: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Votre identifiant de la mobilité Erasmus : </a:t>
            </a:r>
            <a:r>
              <a:rPr lang="fr-FR" sz="2800" b="1" i="0" dirty="0">
                <a:effectLst/>
                <a:latin typeface="+mj-lt"/>
              </a:rPr>
              <a:t>47494-MOB-00..</a:t>
            </a:r>
            <a:endParaRPr lang="fr-FR" sz="2800" b="1" dirty="0">
              <a:solidFill>
                <a:srgbClr val="000000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Toutes les parties surlignées en jaune sont à supprimer. Il ne doit en rester aucune.</a:t>
            </a:r>
          </a:p>
          <a:p>
            <a:r>
              <a:rPr lang="fr-FR" sz="2800" b="1" i="1" dirty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Toutes les parties concernant les mobilités </a:t>
            </a:r>
            <a:r>
              <a:rPr lang="fr-FR" sz="2800" b="1" i="1" u="sng" dirty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entrantes</a:t>
            </a:r>
            <a:r>
              <a:rPr lang="fr-FR" sz="2800" b="1" i="1" dirty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sont à supprimer.</a:t>
            </a:r>
            <a:endParaRPr lang="fr-FR" sz="2800" b="1" i="1" dirty="0">
              <a:solidFill>
                <a:srgbClr val="00B050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2700">
              <a:lnSpc>
                <a:spcPts val="4615"/>
              </a:lnSpc>
            </a:pPr>
            <a:endParaRPr sz="5400" dirty="0">
              <a:latin typeface="Trebuchet MS"/>
              <a:cs typeface="Trebuchet M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1C879C-1BC9-28F0-36E5-C0974F9AC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76" y="7085926"/>
            <a:ext cx="5553850" cy="6954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1F1E-E157-119B-786A-3D84600E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7820"/>
            <a:ext cx="15087600" cy="8325356"/>
          </a:xfrm>
        </p:spPr>
        <p:txBody>
          <a:bodyPr/>
          <a:lstStyle/>
          <a:p>
            <a:pPr algn="l"/>
            <a:r>
              <a:rPr lang="fr-FR" dirty="0"/>
              <a:t>						Langues</a:t>
            </a:r>
            <a:br>
              <a:rPr lang="fr-FR" dirty="0"/>
            </a:br>
            <a:r>
              <a:rPr lang="fr-FR" sz="2800" b="0" dirty="0">
                <a:solidFill>
                  <a:schemeClr val="tx1"/>
                </a:solidFill>
                <a:latin typeface="+mj-lt"/>
              </a:rPr>
              <a:t>Il faut écrire/remplir le kit à chaque fois dans les deux langues:</a:t>
            </a:r>
            <a:br>
              <a:rPr lang="fr-FR" sz="2800" b="0" dirty="0">
                <a:solidFill>
                  <a:schemeClr val="tx1"/>
                </a:solidFill>
                <a:latin typeface="+mj-lt"/>
              </a:rPr>
            </a:br>
            <a:r>
              <a:rPr lang="fr-FR" sz="2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Anglais</a:t>
            </a:r>
            <a:br>
              <a:rPr lang="fr-FR" sz="2800" b="0" dirty="0">
                <a:solidFill>
                  <a:schemeClr val="tx1"/>
                </a:solidFill>
                <a:latin typeface="+mj-lt"/>
              </a:rPr>
            </a:br>
            <a:r>
              <a:rPr lang="fr-FR" sz="2800" b="0" dirty="0">
                <a:solidFill>
                  <a:srgbClr val="0070C0"/>
                </a:solidFill>
                <a:latin typeface="+mj-lt"/>
              </a:rPr>
              <a:t>Français</a:t>
            </a: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r>
              <a:rPr lang="fr-FR" sz="2800" b="0" dirty="0">
                <a:solidFill>
                  <a:srgbClr val="0070C0"/>
                </a:solidFill>
                <a:latin typeface="+mj-lt"/>
              </a:rPr>
              <a:t>Page 2</a:t>
            </a: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r>
              <a:rPr lang="fr-FR" sz="2800" b="0" dirty="0">
                <a:solidFill>
                  <a:schemeClr val="tx1"/>
                </a:solidFill>
                <a:latin typeface="+mj-lt"/>
              </a:rPr>
              <a:t>choisir : le contrat pédagogique uniquement</a:t>
            </a: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Annexe 1 : [</a:t>
            </a:r>
            <a: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contrat pédagogique Erasmus+ pour la mobilité de stage des étudiants]</a:t>
            </a:r>
            <a:b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b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b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Indiquer les dates de votre mobilité, identiques </a:t>
            </a:r>
            <a: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à celles </a:t>
            </a:r>
            <a: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indiquées sur votre </a:t>
            </a:r>
            <a: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convention </a:t>
            </a:r>
            <a:b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 mobilité (</a:t>
            </a:r>
            <a:r>
              <a:rPr lang="fr-FR" sz="2800" b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sans les jours de voyage).</a:t>
            </a:r>
            <a:b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chemeClr val="tx1"/>
                </a:solidFill>
                <a:latin typeface="+mj-lt"/>
              </a:rPr>
            </a:br>
            <a:endParaRPr lang="fr-FR" sz="28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object 6">
            <a:extLst>
              <a:ext uri="{FF2B5EF4-FFF2-40B4-BE49-F238E27FC236}">
                <a16:creationId xmlns:a16="http://schemas.microsoft.com/office/drawing/2014/main" id="{0566616D-B9B4-5332-3A89-BF3D3F1BFC35}"/>
              </a:ext>
            </a:extLst>
          </p:cNvPr>
          <p:cNvGrpSpPr/>
          <p:nvPr/>
        </p:nvGrpSpPr>
        <p:grpSpPr>
          <a:xfrm>
            <a:off x="124" y="8801100"/>
            <a:ext cx="2895476" cy="1140746"/>
            <a:chOff x="124" y="8063516"/>
            <a:chExt cx="4743450" cy="1878330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CB62C648-D3F0-97EB-5049-73461CE6C787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923C676E-6647-7BA0-02D4-FBA189DB5A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grpSp>
        <p:nvGrpSpPr>
          <p:cNvPr id="6" name="object 2">
            <a:extLst>
              <a:ext uri="{FF2B5EF4-FFF2-40B4-BE49-F238E27FC236}">
                <a16:creationId xmlns:a16="http://schemas.microsoft.com/office/drawing/2014/main" id="{751C79FE-1226-4094-835C-31D8BB35A7E2}"/>
              </a:ext>
            </a:extLst>
          </p:cNvPr>
          <p:cNvGrpSpPr/>
          <p:nvPr/>
        </p:nvGrpSpPr>
        <p:grpSpPr>
          <a:xfrm>
            <a:off x="13343301" y="-635"/>
            <a:ext cx="4648531" cy="10287635"/>
            <a:chOff x="10651822" y="0"/>
            <a:chExt cx="7636509" cy="1028763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374D6E3A-121C-B47D-B17C-F47C0BBC91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E8F11029-1D33-BD86-96E8-304E77341F2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960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39800" y="0"/>
            <a:ext cx="4648531" cy="10287635"/>
            <a:chOff x="10651822" y="0"/>
            <a:chExt cx="7636509" cy="10287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5999" y="893502"/>
            <a:ext cx="11938001" cy="91262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br>
              <a:rPr lang="fr-FR" sz="2800" b="0" spc="-160" dirty="0">
                <a:latin typeface="Tahoma"/>
                <a:cs typeface="Tahoma"/>
              </a:rPr>
            </a:b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L’organisme est le </a:t>
            </a:r>
            <a:r>
              <a:rPr lang="fr-FR" sz="2800" spc="-160" dirty="0">
                <a:solidFill>
                  <a:schemeClr val="tx1"/>
                </a:solidFill>
                <a:latin typeface="+mj-lt"/>
                <a:cs typeface="Tahoma"/>
              </a:rPr>
              <a:t>CFA LEEM Apprentissage</a:t>
            </a: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.</a:t>
            </a:r>
            <a:br>
              <a:rPr lang="fr-FR" sz="2800" b="0" spc="-160" dirty="0">
                <a:latin typeface="+mj-lt"/>
                <a:cs typeface="Tahoma"/>
              </a:rPr>
            </a:br>
            <a:r>
              <a:rPr lang="fr-FR" sz="2800" b="1" i="1" dirty="0">
                <a:solidFill>
                  <a:srgbClr val="4AA55B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[Option pour les mobilités sortantes :</a:t>
            </a:r>
            <a:r>
              <a:rPr lang="fr-FR" sz="2800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Nom officiel complet de l’organisme/consortium/organisme d'envoi bénéficiaire et code Erasmus le cas échéant</a:t>
            </a:r>
            <a:r>
              <a:rPr lang="fr-FR" sz="2800" b="1" i="1" dirty="0">
                <a:solidFill>
                  <a:srgbClr val="4AA55B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]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CFA LEEM Apprentissage/Consortium du CFA LEEM Apprentissage/OID </a:t>
            </a:r>
            <a:r>
              <a:rPr lang="fr-FR" sz="2800" kern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E10294066</a:t>
            </a:r>
            <a:br>
              <a:rPr lang="fr-FR" sz="2800" b="1" i="1" dirty="0">
                <a:solidFill>
                  <a:srgbClr val="4AA55B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Vous réalisez une mobilité </a:t>
            </a:r>
            <a:r>
              <a:rPr lang="fr-FR" sz="2800" i="1" spc="-160" dirty="0">
                <a:solidFill>
                  <a:srgbClr val="92D050"/>
                </a:solidFill>
                <a:latin typeface="+mj-lt"/>
                <a:cs typeface="Tahoma"/>
              </a:rPr>
              <a:t>sortante</a:t>
            </a: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 (de France vers l’étranger). </a:t>
            </a:r>
            <a:b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</a:br>
            <a:r>
              <a:rPr lang="fr-FR" sz="1800" dirty="0">
                <a:solidFill>
                  <a:srgbClr val="17375E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 rue André GIDE – 75015 PARIS - FRANCE 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2800" b="0" spc="-160" dirty="0">
                <a:solidFill>
                  <a:schemeClr val="tx2">
                    <a:lumMod val="50000"/>
                  </a:schemeClr>
                </a:solidFill>
                <a:latin typeface="+mj-lt"/>
                <a:cs typeface="Tahoma"/>
              </a:rPr>
              <a:t>E-mail :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mobilite-internationale@leem-apprentissage.org</a:t>
            </a:r>
            <a:b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b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2400" b="0" spc="-160" dirty="0">
                <a:solidFill>
                  <a:schemeClr val="tx1"/>
                </a:solidFill>
                <a:latin typeface="+mj-lt"/>
                <a:cs typeface="Tahoma"/>
              </a:rPr>
              <a:t>Je suis la représentante pour le CFA</a:t>
            </a:r>
            <a:r>
              <a:rPr lang="fr-FR" sz="1800" b="0" spc="-160" dirty="0">
                <a:solidFill>
                  <a:schemeClr val="tx1"/>
                </a:solidFill>
                <a:latin typeface="+mj-lt"/>
                <a:cs typeface="Tahoma"/>
              </a:rPr>
              <a:t>.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Vous êtes le participant. Il faut remplir vos informations en détail. Veillez à remplir de façon bien détaillée votre RIB (pour le bon versement de votre bourse Erasmus +.</a:t>
            </a: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r>
              <a:rPr lang="fr-FR" sz="2800" b="0" spc="-160" dirty="0">
                <a:latin typeface="+mj-lt"/>
                <a:cs typeface="Tahoma"/>
              </a:rPr>
              <a:t>								</a:t>
            </a:r>
            <a:r>
              <a:rPr lang="fr-FR" sz="2800" b="0" spc="-160" dirty="0">
                <a:solidFill>
                  <a:schemeClr val="tx2">
                    <a:lumMod val="50000"/>
                  </a:schemeClr>
                </a:solidFill>
                <a:latin typeface="+mj-lt"/>
                <a:cs typeface="Tahoma"/>
              </a:rPr>
              <a:t>Page 2 sur 21 du kit</a:t>
            </a:r>
            <a:endParaRPr sz="2800" dirty="0">
              <a:solidFill>
                <a:schemeClr val="tx2">
                  <a:lumMod val="50000"/>
                </a:schemeClr>
              </a:solidFill>
              <a:latin typeface="+mj-lt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549" y="9151372"/>
            <a:ext cx="2895476" cy="1140746"/>
            <a:chOff x="124" y="8063516"/>
            <a:chExt cx="4743450" cy="1878330"/>
          </a:xfrm>
        </p:grpSpPr>
        <p:sp>
          <p:nvSpPr>
            <p:cNvPr id="7" name="object 7"/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324BF77-B362-24E8-2859-3C89B3A47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45" y="893502"/>
            <a:ext cx="6544909" cy="3649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0A1BDD-1B85-C84B-43FD-3E40638B9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30" y="5295900"/>
            <a:ext cx="3759777" cy="2477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CD4A12-1992-6798-0AD2-3A09C6E0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95301"/>
            <a:ext cx="16916400" cy="13572946"/>
          </a:xfrm>
        </p:spPr>
        <p:txBody>
          <a:bodyPr/>
          <a:lstStyle/>
          <a:p>
            <a:r>
              <a:rPr lang="fr-FR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Vous devez cocher la première case: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allocataire de fonds européens Erasmus+</a:t>
            </a:r>
            <a:endParaRPr lang="fr-FR" sz="2800" dirty="0">
              <a:latin typeface="+mj-lt"/>
            </a:endParaRPr>
          </a:p>
          <a:p>
            <a:pPr algn="ctr"/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3 sur 21 du kit</a:t>
            </a:r>
          </a:p>
          <a:p>
            <a:pPr algn="ctr"/>
            <a:endParaRPr lang="fr-FR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Allocation de base pour la contribution aux frais de séjour des mobilités physiques longues</a:t>
            </a:r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Vous avez le droit à un financement supplémentaire: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latin typeface="+mj-lt"/>
              </a:rPr>
              <a:t>Si vous réalisez une mobilité de stage : +150 euros par mois, cochez alors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Complément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applicable aux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mobilités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stage 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latin typeface="+mj-lt"/>
              </a:rPr>
              <a:t>Si vous voyagez en train jusqu’à votre lieu de mobilité à l’étranger (</a:t>
            </a: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complément pour moyen de transport écoresponsable)</a:t>
            </a:r>
            <a:r>
              <a:rPr lang="fr-FR" sz="2800" dirty="0">
                <a:latin typeface="+mj-lt"/>
              </a:rPr>
              <a:t> : + 50 euros</a:t>
            </a:r>
          </a:p>
          <a:p>
            <a:endParaRPr lang="fr-FR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latin typeface="+mj-lt"/>
              </a:rPr>
              <a:t>Si vous êtes boursier : +250 euros par mois</a:t>
            </a:r>
          </a:p>
          <a:p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							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4 sur 21 du kit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</a:t>
            </a:r>
            <a:r>
              <a:rPr lang="fr-FR" sz="2800" dirty="0">
                <a:solidFill>
                  <a:schemeClr val="tx1"/>
                </a:solidFill>
                <a:latin typeface="+mj-lt"/>
              </a:rPr>
              <a:t>2.3, indiquez les mêmes dates que celles sur votre convention de mobilité.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u §2.4, vous devez choisir </a:t>
            </a:r>
            <a:r>
              <a:rPr lang="fr-FR" sz="2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l’attestation de présence.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3.2, indiquez le même nombre de jours que celui écrit sur votre convention de mobilité.</a:t>
            </a:r>
          </a:p>
          <a:p>
            <a:endParaRPr lang="fr-FR" sz="2800" u="sng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</a:t>
            </a:r>
            <a:r>
              <a:rPr lang="fr-FR" sz="28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6.2 indiquez votre assurance et numéro de police (idem que convention de mobilité)</a:t>
            </a:r>
          </a:p>
          <a:p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7.2 ; indiquez votre niveau de langue (celle que vous allez pratiquer en mobilité).</a:t>
            </a: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r>
              <a:rPr lang="fr-FR" dirty="0">
                <a:latin typeface="ArialMT"/>
              </a:rPr>
              <a:t>											</a:t>
            </a: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73442D4A-CEDB-66BD-E4EB-D16209DFB68F}"/>
              </a:ext>
            </a:extLst>
          </p:cNvPr>
          <p:cNvGrpSpPr/>
          <p:nvPr/>
        </p:nvGrpSpPr>
        <p:grpSpPr>
          <a:xfrm>
            <a:off x="0" y="9029700"/>
            <a:ext cx="2895476" cy="1140746"/>
            <a:chOff x="124" y="8063516"/>
            <a:chExt cx="4743450" cy="187833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5AB7B2FF-2367-0F3C-4EA6-B04B657B0A0D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EC346FE2-CF14-141B-E150-CCB226396F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grpSp>
        <p:nvGrpSpPr>
          <p:cNvPr id="7" name="object 2">
            <a:extLst>
              <a:ext uri="{FF2B5EF4-FFF2-40B4-BE49-F238E27FC236}">
                <a16:creationId xmlns:a16="http://schemas.microsoft.com/office/drawing/2014/main" id="{C8948729-482A-7615-892E-6263F171B91E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1E7A1831-101A-4DDE-E219-C7FC0B635A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8AB4158-3335-6712-5E5A-7DF96223C54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60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229E7-5644-7703-0A33-9BDB5A11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5078313"/>
          </a:xfrm>
        </p:spPr>
        <p:txBody>
          <a:bodyPr/>
          <a:lstStyle/>
          <a:p>
            <a:pPr algn="just"/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ARTICLE 6 – </a:t>
            </a:r>
            <a:r>
              <a:rPr lang="en-US" sz="1800" b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INSURANCE /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ASSURANCE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6.3	</a:t>
            </a:r>
            <a:r>
              <a:rPr lang="en-GB" sz="18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responsible party for taking the insurance coverage is: </a:t>
            </a:r>
            <a:r>
              <a:rPr lang="en-GB" sz="1800" dirty="0">
                <a:solidFill>
                  <a:srgbClr val="A6A6A6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participant</a:t>
            </a:r>
          </a:p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 partie responsable de la souscription de l’assurance est : </a:t>
            </a:r>
            <a: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participant. 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GB" sz="1800" dirty="0">
                <a:solidFill>
                  <a:srgbClr val="A6A6A6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Enlevez</a:t>
            </a:r>
            <a:r>
              <a:rPr lang="en-GB" sz="2800" dirty="0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les </a:t>
            </a:r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autres</a:t>
            </a:r>
            <a:r>
              <a:rPr lang="en-GB" sz="2800" dirty="0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parties et surtout </a:t>
            </a:r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GB" sz="2800" dirty="0" err="1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ndiquez</a:t>
            </a:r>
            <a:r>
              <a:rPr lang="en-GB" sz="28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votre</a:t>
            </a:r>
            <a:r>
              <a:rPr lang="en-GB" sz="28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assurance et </a:t>
            </a:r>
            <a:r>
              <a:rPr lang="en-GB" sz="2800" dirty="0" err="1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numéro</a:t>
            </a:r>
            <a:r>
              <a:rPr lang="en-GB" sz="28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de police.</a:t>
            </a:r>
          </a:p>
          <a:p>
            <a:pPr algn="just"/>
            <a:endParaRPr lang="en-GB" sz="2800" dirty="0">
              <a:solidFill>
                <a:schemeClr val="tx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2800" dirty="0">
              <a:solidFill>
                <a:schemeClr val="tx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2800" dirty="0">
              <a:solidFill>
                <a:schemeClr val="tx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ARTICLE 13 – </a:t>
            </a:r>
            <a:r>
              <a:rPr lang="en-US" sz="1800" b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LIABILITY /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RESPONSABILITE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2800" dirty="0">
              <a:solidFill>
                <a:schemeClr val="tx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Ajoutez</a:t>
            </a:r>
            <a:r>
              <a:rPr lang="en-GB" sz="2800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le pays : FRANCE</a:t>
            </a:r>
            <a:endParaRPr lang="fr-FR" sz="2800" dirty="0">
              <a:solidFill>
                <a:schemeClr val="tx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E85C240F-30D2-9DCF-976F-7596FA06FE68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B7CDD7BB-5494-304E-3D95-57C8E8AFF4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CAC9D19-B30C-729A-2340-2BAFD867C8D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6">
            <a:extLst>
              <a:ext uri="{FF2B5EF4-FFF2-40B4-BE49-F238E27FC236}">
                <a16:creationId xmlns:a16="http://schemas.microsoft.com/office/drawing/2014/main" id="{A6DF59D6-A70E-37F6-85BC-835EC6914A2C}"/>
              </a:ext>
            </a:extLst>
          </p:cNvPr>
          <p:cNvGrpSpPr/>
          <p:nvPr/>
        </p:nvGrpSpPr>
        <p:grpSpPr>
          <a:xfrm>
            <a:off x="0" y="9029700"/>
            <a:ext cx="2895476" cy="1140746"/>
            <a:chOff x="124" y="8063516"/>
            <a:chExt cx="4743450" cy="187833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EA5574EB-D5C6-9BAB-1746-97D9AEAF432A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3200C61C-61F3-EAE9-44AC-2528C92E0A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11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75EED-4BD3-4D13-44C3-CE738E38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16916400" cy="6276618"/>
          </a:xfrm>
        </p:spPr>
        <p:txBody>
          <a:bodyPr/>
          <a:lstStyle/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La partie « pendant la mobilité » est à remplir uniquement en cas de changement par rapport</a:t>
            </a:r>
          </a:p>
          <a:p>
            <a:r>
              <a:rPr lang="fr-FR" sz="2800" dirty="0"/>
              <a:t> à ce qui était prévu avant la mobilité.</a:t>
            </a:r>
          </a:p>
          <a:p>
            <a:r>
              <a:rPr lang="fr-FR" sz="2800" dirty="0"/>
              <a:t>La partie « après la mobilité » est obligatoirement à remplir. L’attestation de stage aussi.</a:t>
            </a:r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5F6E2561-4BAB-F2D7-4223-A56369CB0AD9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13CE0F3-7A14-E1A2-B271-E93C6ACF153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8866AD1-518B-0BCD-5B38-0EDCA9BD584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6">
            <a:extLst>
              <a:ext uri="{FF2B5EF4-FFF2-40B4-BE49-F238E27FC236}">
                <a16:creationId xmlns:a16="http://schemas.microsoft.com/office/drawing/2014/main" id="{80EB18E2-803E-831D-E5C0-E5482F0AB6D5}"/>
              </a:ext>
            </a:extLst>
          </p:cNvPr>
          <p:cNvGrpSpPr/>
          <p:nvPr/>
        </p:nvGrpSpPr>
        <p:grpSpPr>
          <a:xfrm>
            <a:off x="0" y="9029700"/>
            <a:ext cx="2895476" cy="1140746"/>
            <a:chOff x="124" y="8063516"/>
            <a:chExt cx="4743450" cy="187833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61F3C956-CB9A-0BB4-A563-844D4DEBE0EF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63817C54-9097-0D67-E9B5-6FFFC0682B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3B67B318-E525-67AD-E997-435D865B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414" y="477442"/>
            <a:ext cx="9831172" cy="7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92CCF-FF6B-6426-DE9D-5F56A83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47698"/>
            <a:ext cx="14097000" cy="8617744"/>
          </a:xfrm>
        </p:spPr>
        <p:txBody>
          <a:bodyPr/>
          <a:lstStyle/>
          <a:p>
            <a:pPr algn="l"/>
            <a:r>
              <a:rPr lang="fr-FR" sz="2800" dirty="0"/>
              <a:t>Datez et signez 			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9 sur 21 du kit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EC6C06BB-037F-8B79-B15F-5E0244930753}"/>
              </a:ext>
            </a:extLst>
          </p:cNvPr>
          <p:cNvGrpSpPr/>
          <p:nvPr/>
        </p:nvGrpSpPr>
        <p:grpSpPr>
          <a:xfrm>
            <a:off x="124" y="8801100"/>
            <a:ext cx="2895476" cy="1140746"/>
            <a:chOff x="124" y="8063516"/>
            <a:chExt cx="4743450" cy="187833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07C4F60F-B941-61A9-D374-8EE4577A670B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C4CD011B-08C9-FFA2-DF31-4BB5D70AB96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grpSp>
        <p:nvGrpSpPr>
          <p:cNvPr id="7" name="object 2">
            <a:extLst>
              <a:ext uri="{FF2B5EF4-FFF2-40B4-BE49-F238E27FC236}">
                <a16:creationId xmlns:a16="http://schemas.microsoft.com/office/drawing/2014/main" id="{D8AE7123-2A6E-BCD6-3B4B-898CF5D0E75B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C7BF6847-33D2-6EF4-183C-A68F703576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5893866-2895-E202-AEDB-44303EB2885D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5EC74C1C-11E0-BC38-6B91-CE4E9742C34A}"/>
              </a:ext>
            </a:extLst>
          </p:cNvPr>
          <p:cNvSpPr txBox="1"/>
          <p:nvPr/>
        </p:nvSpPr>
        <p:spPr>
          <a:xfrm>
            <a:off x="685800" y="1333500"/>
            <a:ext cx="140208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Page 10 sur 21 : </a:t>
            </a:r>
            <a:r>
              <a:rPr lang="fr-F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 pédagogique – Mobilité étudiante de stage </a:t>
            </a:r>
          </a:p>
          <a:p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Page 11 sur 21 : Avant la mobilite </a:t>
            </a:r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2800" b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page 13 sur 21 : </a:t>
            </a:r>
            <a:r>
              <a:rPr lang="fr-F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Organisme d’envoi</a:t>
            </a:r>
            <a:br>
              <a:rPr lang="fr-F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L’organisme bénéficiaire (de la bourse Erasmus +) est le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CFA LEEM Apprentissage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Je suis la personne contact : référente mobilité </a:t>
            </a:r>
            <a:r>
              <a:rPr lang="fr-FR" sz="2800" b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internationale, 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avec l’email :</a:t>
            </a:r>
            <a:b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mobilite-internationale@leem-apprentissage.org</a:t>
            </a:r>
            <a:b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</a:rPr>
              <a:t>L’organisme d’envoi est votre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</a:rPr>
              <a:t>école d’ingénieur-es 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</a:rPr>
              <a:t>: indiquez son adresse </a:t>
            </a:r>
            <a:r>
              <a:rPr lang="fr-FR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Tableau B –  Organisme d’envoi</a:t>
            </a:r>
            <a:br>
              <a:rPr lang="fr-FR" sz="2800" b="0" dirty="0">
                <a:solidFill>
                  <a:schemeClr val="tx1"/>
                </a:solidFill>
                <a:effectLst/>
                <a:latin typeface="+mj-lt"/>
              </a:rPr>
            </a:br>
            <a:br>
              <a:rPr lang="fr-FR" sz="2800" b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L’organisme d’</a:t>
            </a:r>
            <a:r>
              <a:rPr lang="fr-FR" sz="2800" b="0" u="sng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accueil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est votre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structure </a:t>
            </a:r>
            <a:r>
              <a:rPr lang="fr-FR" sz="2800" u="sng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à l’étranger. </a:t>
            </a:r>
            <a:r>
              <a:rPr lang="fr-FR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Tableau A – programme de stage dans l’organisme d’accueil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Tableau C – Organisme d’accueil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u="sng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u="sng" dirty="0"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Toutes les signatures doivent être électroniques. Aucune signature manuscrite n’est acceptée par l’agence française Erasmus +.</a:t>
            </a:r>
          </a:p>
          <a:p>
            <a:endParaRPr lang="fr-FR" sz="28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u="sng" dirty="0">
                <a:ea typeface="MS Mincho" panose="02020609040205080304" pitchFamily="49" charset="-128"/>
                <a:cs typeface="Arial" panose="020B0604020202020204" pitchFamily="34" charset="0"/>
                <a:hlinkClick r:id="rId5"/>
              </a:rPr>
              <a:t>https://www.leem-apprentissage.org/fr/partir-a-letranger-avec-erasmus/</a:t>
            </a:r>
            <a:r>
              <a:rPr lang="fr-FR" sz="2800" u="sng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br>
              <a:rPr lang="fr-FR" sz="1800" u="sng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22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373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AF34BCDAFDD46921B2F89076F7688" ma:contentTypeVersion="17" ma:contentTypeDescription="Crée un document." ma:contentTypeScope="" ma:versionID="276e32b76afd7ef9da61f98fffd91fe4">
  <xsd:schema xmlns:xsd="http://www.w3.org/2001/XMLSchema" xmlns:xs="http://www.w3.org/2001/XMLSchema" xmlns:p="http://schemas.microsoft.com/office/2006/metadata/properties" xmlns:ns2="d9b0b272-2332-412d-80b2-56307a53842f" xmlns:ns3="65c64500-aaa8-429f-a569-60dbbf4e96fb" targetNamespace="http://schemas.microsoft.com/office/2006/metadata/properties" ma:root="true" ma:fieldsID="0eaf0d026deb796cdd67d3ba773e4557" ns2:_="" ns3:_="">
    <xsd:import namespace="d9b0b272-2332-412d-80b2-56307a53842f"/>
    <xsd:import namespace="65c64500-aaa8-429f-a569-60dbbf4e9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0b272-2332-412d-80b2-56307a538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ce7bad7-d97d-4ba1-9383-483663e1d5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64500-aaa8-429f-a569-60dbbf4e96f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403a81-4f39-41ff-a5fa-6b3459fba599}" ma:internalName="TaxCatchAll" ma:showField="CatchAllData" ma:web="65c64500-aaa8-429f-a569-60dbbf4e96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0b272-2332-412d-80b2-56307a53842f">
      <Terms xmlns="http://schemas.microsoft.com/office/infopath/2007/PartnerControls"/>
    </lcf76f155ced4ddcb4097134ff3c332f>
    <TaxCatchAll xmlns="65c64500-aaa8-429f-a569-60dbbf4e96fb" xsi:nil="true"/>
  </documentManagement>
</p:properties>
</file>

<file path=customXml/itemProps1.xml><?xml version="1.0" encoding="utf-8"?>
<ds:datastoreItem xmlns:ds="http://schemas.openxmlformats.org/officeDocument/2006/customXml" ds:itemID="{E4D8103C-BD90-4B91-93CA-14460FB46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0b272-2332-412d-80b2-56307a53842f"/>
    <ds:schemaRef ds:uri="65c64500-aaa8-429f-a569-60dbbf4e9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5B675-BB88-43A4-9E26-A152D090E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14663-4D2A-4C35-BA2A-2819E30BF908}">
  <ds:schemaRefs>
    <ds:schemaRef ds:uri="http://schemas.microsoft.com/office/2006/metadata/properties"/>
    <ds:schemaRef ds:uri="http://schemas.microsoft.com/office/infopath/2007/PartnerControls"/>
    <ds:schemaRef ds:uri="d9b0b272-2332-412d-80b2-56307a53842f"/>
    <ds:schemaRef ds:uri="65c64500-aaa8-429f-a569-60dbbf4e96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780</Words>
  <Application>Microsoft Office PowerPoint</Application>
  <PresentationFormat>Personnalisé</PresentationFormat>
  <Paragraphs>109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MS Mincho</vt:lpstr>
      <vt:lpstr>ArialMT</vt:lpstr>
      <vt:lpstr>Calibri</vt:lpstr>
      <vt:lpstr>Cambria</vt:lpstr>
      <vt:lpstr>Tahoma</vt:lpstr>
      <vt:lpstr>Trebuchet MS</vt:lpstr>
      <vt:lpstr>Wingdings</vt:lpstr>
      <vt:lpstr>Office Theme</vt:lpstr>
      <vt:lpstr>Présentation PowerPoint</vt:lpstr>
      <vt:lpstr>Présentation PowerPoint</vt:lpstr>
      <vt:lpstr>Présentation PowerPoint</vt:lpstr>
      <vt:lpstr>      Langues Il faut écrire/remplir le kit à chaque fois dans les deux langues: Anglais Français  Page 2 choisir : le contrat pédagogique uniquement Annexe 1 : [contrat pédagogique Erasmus+ pour la mobilité de stage des étudiants]   Indiquer les dates de votre mobilité, identiques à celles indiquées sur votre convention  de mobilité (sans les jours de voyage).       </vt:lpstr>
      <vt:lpstr> L’organisme est le CFA LEEM Apprentissage. [Option pour les mobilités sortantes : Nom officiel complet de l’organisme/consortium/organisme d'envoi bénéficiaire et code Erasmus le cas échéant] CFA LEEM Apprentissage/Consortium du CFA LEEM Apprentissage/OID E10294066 Vous réalisez une mobilité sortante (de France vers l’étranger).  1 rue André GIDE – 75015 PARIS - FRANCE  E-mail : mobilite-internationale@leem-apprentissage.org  Je suis la représentante pour le CFA.        Vous êtes le participant. Il faut remplir vos informations en détail. Veillez à remplir de façon bien détaillée votre RIB (pour le bon versement de votre bourse Erasmus +.          Page 2 sur 21 du kit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PTT de présentation CFA Leem Apprentissage</dc:title>
  <dc:creator>Solene</dc:creator>
  <cp:keywords>DAFU6QXiCLs,BAC0Dde9EiU</cp:keywords>
  <cp:lastModifiedBy>Gabrielle DA CUNHA</cp:lastModifiedBy>
  <cp:revision>3</cp:revision>
  <dcterms:created xsi:type="dcterms:W3CDTF">2022-12-16T10:14:27Z</dcterms:created>
  <dcterms:modified xsi:type="dcterms:W3CDTF">2025-10-28T10:19:40Z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  <property fmtid="{D5CDD505-2E9C-101B-9397-08002B2CF9AE}" pid="5" name="ContentTypeId">
    <vt:lpwstr>0x010100D99AF34BCDAFDD46921B2F89076F7688</vt:lpwstr>
  </property>
  <property fmtid="{D5CDD505-2E9C-101B-9397-08002B2CF9AE}" pid="6" name="MediaServiceImageTags">
    <vt:lpwstr/>
  </property>
</Properties>
</file>