
<file path=[Content_Types].xml><?xml version="1.0" encoding="utf-8"?>
<Types xmlns="http://schemas.openxmlformats.org/package/2006/content-types">
  <Default Extension="jpeg" ContentType="image/jpeg"/>
  <Default Extension="jpg" ContentType="image/jp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4"/>
  </p:sldMasterIdLst>
  <p:sldIdLst>
    <p:sldId id="256" r:id="rId5"/>
    <p:sldId id="259" r:id="rId6"/>
    <p:sldId id="260" r:id="rId7"/>
    <p:sldId id="267" r:id="rId8"/>
    <p:sldId id="264" r:id="rId9"/>
    <p:sldId id="265" r:id="rId10"/>
    <p:sldId id="268" r:id="rId11"/>
    <p:sldId id="269" r:id="rId12"/>
    <p:sldId id="266" r:id="rId13"/>
  </p:sldIdLst>
  <p:sldSz cx="18288000" cy="10287000"/>
  <p:notesSz cx="18288000" cy="10287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47" d="100"/>
          <a:sy n="47" d="100"/>
        </p:scale>
        <p:origin x="500" y="4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microsoft.com/office/2016/11/relationships/changesInfo" Target="changesInfos/changesInfo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viewProps" Target="viewProp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Gabrielle DA CUNHA | LEEM Apprentissage" userId="d0dcdb33-71c5-4259-b5ef-3e0102753902" providerId="ADAL" clId="{15913DF1-8862-414F-AC30-57A5E78B0A1E}"/>
    <pc:docChg chg="undo custSel addSld modSld sldOrd">
      <pc:chgData name="Gabrielle DA CUNHA | LEEM Apprentissage" userId="d0dcdb33-71c5-4259-b5ef-3e0102753902" providerId="ADAL" clId="{15913DF1-8862-414F-AC30-57A5E78B0A1E}" dt="2024-12-11T11:05:28.743" v="1549" actId="33524"/>
      <pc:docMkLst>
        <pc:docMk/>
      </pc:docMkLst>
      <pc:sldChg chg="modSp mod">
        <pc:chgData name="Gabrielle DA CUNHA | LEEM Apprentissage" userId="d0dcdb33-71c5-4259-b5ef-3e0102753902" providerId="ADAL" clId="{15913DF1-8862-414F-AC30-57A5E78B0A1E}" dt="2024-12-04T19:49:26.286" v="864" actId="14100"/>
        <pc:sldMkLst>
          <pc:docMk/>
          <pc:sldMk cId="0" sldId="260"/>
        </pc:sldMkLst>
      </pc:sldChg>
      <pc:sldChg chg="modSp mod">
        <pc:chgData name="Gabrielle DA CUNHA | LEEM Apprentissage" userId="d0dcdb33-71c5-4259-b5ef-3e0102753902" providerId="ADAL" clId="{15913DF1-8862-414F-AC30-57A5E78B0A1E}" dt="2024-12-11T11:05:28.743" v="1549" actId="33524"/>
        <pc:sldMkLst>
          <pc:docMk/>
          <pc:sldMk cId="0" sldId="264"/>
        </pc:sldMkLst>
      </pc:sldChg>
      <pc:sldChg chg="addSp delSp modSp mod">
        <pc:chgData name="Gabrielle DA CUNHA | LEEM Apprentissage" userId="d0dcdb33-71c5-4259-b5ef-3e0102753902" providerId="ADAL" clId="{15913DF1-8862-414F-AC30-57A5E78B0A1E}" dt="2024-12-04T19:48:01.927" v="831" actId="1076"/>
        <pc:sldMkLst>
          <pc:docMk/>
          <pc:sldMk cId="2706006017" sldId="265"/>
        </pc:sldMkLst>
      </pc:sldChg>
      <pc:sldChg chg="addSp delSp modSp new mod">
        <pc:chgData name="Gabrielle DA CUNHA | LEEM Apprentissage" userId="d0dcdb33-71c5-4259-b5ef-3e0102753902" providerId="ADAL" clId="{15913DF1-8862-414F-AC30-57A5E78B0A1E}" dt="2024-12-04T20:11:45.084" v="1545" actId="20577"/>
        <pc:sldMkLst>
          <pc:docMk/>
          <pc:sldMk cId="2830229114" sldId="266"/>
        </pc:sldMkLst>
      </pc:sldChg>
      <pc:sldChg chg="addSp delSp modSp new mod ord">
        <pc:chgData name="Gabrielle DA CUNHA | LEEM Apprentissage" userId="d0dcdb33-71c5-4259-b5ef-3e0102753902" providerId="ADAL" clId="{15913DF1-8862-414F-AC30-57A5E78B0A1E}" dt="2024-12-04T20:00:33.409" v="1394" actId="21"/>
        <pc:sldMkLst>
          <pc:docMk/>
          <pc:sldMk cId="4269603959" sldId="267"/>
        </pc:sldMkLst>
      </pc:sldChg>
    </pc:docChg>
  </pc:docChgLst>
  <pc:docChgLst>
    <pc:chgData name="Gabrielle DA CUNHA | LEEM Apprentissage" userId="d0dcdb33-71c5-4259-b5ef-3e0102753902" providerId="ADAL" clId="{BEF8FE94-6344-4AAE-B7B5-E895D0CB9B1A}"/>
    <pc:docChg chg="modSld">
      <pc:chgData name="Gabrielle DA CUNHA | LEEM Apprentissage" userId="d0dcdb33-71c5-4259-b5ef-3e0102753902" providerId="ADAL" clId="{BEF8FE94-6344-4AAE-B7B5-E895D0CB9B1A}" dt="2025-03-27T10:26:26.821" v="141" actId="6549"/>
      <pc:docMkLst>
        <pc:docMk/>
      </pc:docMkLst>
      <pc:sldChg chg="modSp mod">
        <pc:chgData name="Gabrielle DA CUNHA | LEEM Apprentissage" userId="d0dcdb33-71c5-4259-b5ef-3e0102753902" providerId="ADAL" clId="{BEF8FE94-6344-4AAE-B7B5-E895D0CB9B1A}" dt="2025-03-27T10:26:26.821" v="141" actId="6549"/>
        <pc:sldMkLst>
          <pc:docMk/>
          <pc:sldMk cId="4269603959" sldId="267"/>
        </pc:sldMkLst>
        <pc:spChg chg="mod">
          <ac:chgData name="Gabrielle DA CUNHA | LEEM Apprentissage" userId="d0dcdb33-71c5-4259-b5ef-3e0102753902" providerId="ADAL" clId="{BEF8FE94-6344-4AAE-B7B5-E895D0CB9B1A}" dt="2025-03-27T10:26:26.821" v="141" actId="6549"/>
          <ac:spMkLst>
            <pc:docMk/>
            <pc:sldMk cId="4269603959" sldId="267"/>
            <ac:spMk id="2" creationId="{91961F1E-E157-119B-786A-3D84600EB332}"/>
          </ac:spMkLst>
        </pc:spChg>
      </pc:sldChg>
    </pc:docChg>
  </pc:docChgLst>
  <pc:docChgLst>
    <pc:chgData name="Gabrielle DA CUNHA | LEEM Apprentissage" userId="d0dcdb33-71c5-4259-b5ef-3e0102753902" providerId="ADAL" clId="{2E23BA88-2BF3-4ABB-8395-B1CEC8E56A65}"/>
    <pc:docChg chg="custSel addSld modSld">
      <pc:chgData name="Gabrielle DA CUNHA | LEEM Apprentissage" userId="d0dcdb33-71c5-4259-b5ef-3e0102753902" providerId="ADAL" clId="{2E23BA88-2BF3-4ABB-8395-B1CEC8E56A65}" dt="2024-04-17T07:05:53.332" v="352" actId="255"/>
      <pc:docMkLst>
        <pc:docMk/>
      </pc:docMkLst>
      <pc:sldChg chg="modSp mod">
        <pc:chgData name="Gabrielle DA CUNHA | LEEM Apprentissage" userId="d0dcdb33-71c5-4259-b5ef-3e0102753902" providerId="ADAL" clId="{2E23BA88-2BF3-4ABB-8395-B1CEC8E56A65}" dt="2024-04-17T07:05:33.041" v="349" actId="14100"/>
        <pc:sldMkLst>
          <pc:docMk/>
          <pc:sldMk cId="0" sldId="264"/>
        </pc:sldMkLst>
      </pc:sldChg>
      <pc:sldChg chg="addSp modSp new mod">
        <pc:chgData name="Gabrielle DA CUNHA | LEEM Apprentissage" userId="d0dcdb33-71c5-4259-b5ef-3e0102753902" providerId="ADAL" clId="{2E23BA88-2BF3-4ABB-8395-B1CEC8E56A65}" dt="2024-04-17T07:05:53.332" v="352" actId="255"/>
        <pc:sldMkLst>
          <pc:docMk/>
          <pc:sldMk cId="2706006017" sldId="265"/>
        </pc:sldMkLst>
      </pc:sldChg>
    </pc:docChg>
  </pc:docChgLst>
  <pc:docChgLst>
    <pc:chgData name="Gabrielle DA CUNHA | LEEM Apprentissage" userId="d0dcdb33-71c5-4259-b5ef-3e0102753902" providerId="ADAL" clId="{6DE586BE-5D33-40D7-B52C-CED6F85545EE}"/>
    <pc:docChg chg="custSel addSld modSld sldOrd">
      <pc:chgData name="Gabrielle DA CUNHA | LEEM Apprentissage" userId="d0dcdb33-71c5-4259-b5ef-3e0102753902" providerId="ADAL" clId="{6DE586BE-5D33-40D7-B52C-CED6F85545EE}" dt="2025-02-11T10:26:40.962" v="725" actId="14100"/>
      <pc:docMkLst>
        <pc:docMk/>
      </pc:docMkLst>
      <pc:sldChg chg="modSp mod">
        <pc:chgData name="Gabrielle DA CUNHA | LEEM Apprentissage" userId="d0dcdb33-71c5-4259-b5ef-3e0102753902" providerId="ADAL" clId="{6DE586BE-5D33-40D7-B52C-CED6F85545EE}" dt="2025-02-04T11:23:12.756" v="262" actId="1076"/>
        <pc:sldMkLst>
          <pc:docMk/>
          <pc:sldMk cId="0" sldId="260"/>
        </pc:sldMkLst>
        <pc:spChg chg="mod">
          <ac:chgData name="Gabrielle DA CUNHA | LEEM Apprentissage" userId="d0dcdb33-71c5-4259-b5ef-3e0102753902" providerId="ADAL" clId="{6DE586BE-5D33-40D7-B52C-CED6F85545EE}" dt="2025-02-04T11:23:05.461" v="260" actId="1076"/>
          <ac:spMkLst>
            <pc:docMk/>
            <pc:sldMk cId="0" sldId="260"/>
            <ac:spMk id="8" creationId="{00000000-0000-0000-0000-000000000000}"/>
          </ac:spMkLst>
        </pc:spChg>
        <pc:picChg chg="mod">
          <ac:chgData name="Gabrielle DA CUNHA | LEEM Apprentissage" userId="d0dcdb33-71c5-4259-b5ef-3e0102753902" providerId="ADAL" clId="{6DE586BE-5D33-40D7-B52C-CED6F85545EE}" dt="2025-02-04T11:23:10.933" v="261" actId="1076"/>
          <ac:picMkLst>
            <pc:docMk/>
            <pc:sldMk cId="0" sldId="260"/>
            <ac:picMk id="10" creationId="{AA1C879C-1BC9-28F0-36E5-C0974F9AC97F}"/>
          </ac:picMkLst>
        </pc:picChg>
        <pc:picChg chg="mod">
          <ac:chgData name="Gabrielle DA CUNHA | LEEM Apprentissage" userId="d0dcdb33-71c5-4259-b5ef-3e0102753902" providerId="ADAL" clId="{6DE586BE-5D33-40D7-B52C-CED6F85545EE}" dt="2025-02-04T11:23:12.756" v="262" actId="1076"/>
          <ac:picMkLst>
            <pc:docMk/>
            <pc:sldMk cId="0" sldId="260"/>
            <ac:picMk id="12" creationId="{40BFB8D6-D76F-4B15-3145-507FA7163508}"/>
          </ac:picMkLst>
        </pc:picChg>
      </pc:sldChg>
      <pc:sldChg chg="modSp mod">
        <pc:chgData name="Gabrielle DA CUNHA | LEEM Apprentissage" userId="d0dcdb33-71c5-4259-b5ef-3e0102753902" providerId="ADAL" clId="{6DE586BE-5D33-40D7-B52C-CED6F85545EE}" dt="2025-02-07T07:47:00.547" v="408" actId="403"/>
        <pc:sldMkLst>
          <pc:docMk/>
          <pc:sldMk cId="0" sldId="264"/>
        </pc:sldMkLst>
        <pc:spChg chg="mod">
          <ac:chgData name="Gabrielle DA CUNHA | LEEM Apprentissage" userId="d0dcdb33-71c5-4259-b5ef-3e0102753902" providerId="ADAL" clId="{6DE586BE-5D33-40D7-B52C-CED6F85545EE}" dt="2025-02-07T07:47:00.547" v="408" actId="403"/>
          <ac:spMkLst>
            <pc:docMk/>
            <pc:sldMk cId="0" sldId="264"/>
            <ac:spMk id="5" creationId="{00000000-0000-0000-0000-000000000000}"/>
          </ac:spMkLst>
        </pc:spChg>
        <pc:grpChg chg="mod">
          <ac:chgData name="Gabrielle DA CUNHA | LEEM Apprentissage" userId="d0dcdb33-71c5-4259-b5ef-3e0102753902" providerId="ADAL" clId="{6DE586BE-5D33-40D7-B52C-CED6F85545EE}" dt="2025-02-04T11:13:28.229" v="110" actId="1076"/>
          <ac:grpSpMkLst>
            <pc:docMk/>
            <pc:sldMk cId="0" sldId="264"/>
            <ac:grpSpMk id="6" creationId="{00000000-0000-0000-0000-000000000000}"/>
          </ac:grpSpMkLst>
        </pc:grpChg>
        <pc:picChg chg="mod">
          <ac:chgData name="Gabrielle DA CUNHA | LEEM Apprentissage" userId="d0dcdb33-71c5-4259-b5ef-3e0102753902" providerId="ADAL" clId="{6DE586BE-5D33-40D7-B52C-CED6F85545EE}" dt="2025-02-07T07:46:56.052" v="406" actId="1076"/>
          <ac:picMkLst>
            <pc:docMk/>
            <pc:sldMk cId="0" sldId="264"/>
            <ac:picMk id="12" creationId="{F50A1BDD-1B85-C84B-43FD-3E40638B9D85}"/>
          </ac:picMkLst>
        </pc:picChg>
      </pc:sldChg>
      <pc:sldChg chg="modSp mod">
        <pc:chgData name="Gabrielle DA CUNHA | LEEM Apprentissage" userId="d0dcdb33-71c5-4259-b5ef-3e0102753902" providerId="ADAL" clId="{6DE586BE-5D33-40D7-B52C-CED6F85545EE}" dt="2025-02-04T11:26:59.580" v="399" actId="20577"/>
        <pc:sldMkLst>
          <pc:docMk/>
          <pc:sldMk cId="2830229114" sldId="266"/>
        </pc:sldMkLst>
        <pc:spChg chg="mod">
          <ac:chgData name="Gabrielle DA CUNHA | LEEM Apprentissage" userId="d0dcdb33-71c5-4259-b5ef-3e0102753902" providerId="ADAL" clId="{6DE586BE-5D33-40D7-B52C-CED6F85545EE}" dt="2025-02-04T11:26:59.580" v="399" actId="20577"/>
          <ac:spMkLst>
            <pc:docMk/>
            <pc:sldMk cId="2830229114" sldId="266"/>
            <ac:spMk id="13" creationId="{5EC74C1C-11E0-BC38-6B91-CE4E9742C34A}"/>
          </ac:spMkLst>
        </pc:spChg>
      </pc:sldChg>
      <pc:sldChg chg="modSp mod">
        <pc:chgData name="Gabrielle DA CUNHA | LEEM Apprentissage" userId="d0dcdb33-71c5-4259-b5ef-3e0102753902" providerId="ADAL" clId="{6DE586BE-5D33-40D7-B52C-CED6F85545EE}" dt="2025-01-21T13:16:29.809" v="68" actId="207"/>
        <pc:sldMkLst>
          <pc:docMk/>
          <pc:sldMk cId="4269603959" sldId="267"/>
        </pc:sldMkLst>
        <pc:spChg chg="mod">
          <ac:chgData name="Gabrielle DA CUNHA | LEEM Apprentissage" userId="d0dcdb33-71c5-4259-b5ef-3e0102753902" providerId="ADAL" clId="{6DE586BE-5D33-40D7-B52C-CED6F85545EE}" dt="2025-01-21T13:16:29.809" v="68" actId="207"/>
          <ac:spMkLst>
            <pc:docMk/>
            <pc:sldMk cId="4269603959" sldId="267"/>
            <ac:spMk id="2" creationId="{91961F1E-E157-119B-786A-3D84600EB332}"/>
          </ac:spMkLst>
        </pc:spChg>
      </pc:sldChg>
      <pc:sldChg chg="addSp delSp modSp new mod">
        <pc:chgData name="Gabrielle DA CUNHA | LEEM Apprentissage" userId="d0dcdb33-71c5-4259-b5ef-3e0102753902" providerId="ADAL" clId="{6DE586BE-5D33-40D7-B52C-CED6F85545EE}" dt="2025-02-07T07:58:38.830" v="444" actId="20577"/>
        <pc:sldMkLst>
          <pc:docMk/>
          <pc:sldMk cId="1302115951" sldId="268"/>
        </pc:sldMkLst>
        <pc:spChg chg="mod">
          <ac:chgData name="Gabrielle DA CUNHA | LEEM Apprentissage" userId="d0dcdb33-71c5-4259-b5ef-3e0102753902" providerId="ADAL" clId="{6DE586BE-5D33-40D7-B52C-CED6F85545EE}" dt="2025-02-07T07:58:38.830" v="444" actId="20577"/>
          <ac:spMkLst>
            <pc:docMk/>
            <pc:sldMk cId="1302115951" sldId="268"/>
            <ac:spMk id="3" creationId="{A40229E7-5644-7703-0A33-9BDB5A11F2C7}"/>
          </ac:spMkLst>
        </pc:spChg>
        <pc:spChg chg="mod">
          <ac:chgData name="Gabrielle DA CUNHA | LEEM Apprentissage" userId="d0dcdb33-71c5-4259-b5ef-3e0102753902" providerId="ADAL" clId="{6DE586BE-5D33-40D7-B52C-CED6F85545EE}" dt="2025-02-04T11:21:08.601" v="176"/>
          <ac:spMkLst>
            <pc:docMk/>
            <pc:sldMk cId="1302115951" sldId="268"/>
            <ac:spMk id="6" creationId="{4CAC9D19-B30C-729A-2340-2BAFD867C8DC}"/>
          </ac:spMkLst>
        </pc:spChg>
        <pc:spChg chg="mod">
          <ac:chgData name="Gabrielle DA CUNHA | LEEM Apprentissage" userId="d0dcdb33-71c5-4259-b5ef-3e0102753902" providerId="ADAL" clId="{6DE586BE-5D33-40D7-B52C-CED6F85545EE}" dt="2025-02-04T11:21:13.645" v="177"/>
          <ac:spMkLst>
            <pc:docMk/>
            <pc:sldMk cId="1302115951" sldId="268"/>
            <ac:spMk id="8" creationId="{EA5574EB-D5C6-9BAB-1746-97D9AEAF432A}"/>
          </ac:spMkLst>
        </pc:spChg>
        <pc:grpChg chg="add mod">
          <ac:chgData name="Gabrielle DA CUNHA | LEEM Apprentissage" userId="d0dcdb33-71c5-4259-b5ef-3e0102753902" providerId="ADAL" clId="{6DE586BE-5D33-40D7-B52C-CED6F85545EE}" dt="2025-02-04T11:21:08.601" v="176"/>
          <ac:grpSpMkLst>
            <pc:docMk/>
            <pc:sldMk cId="1302115951" sldId="268"/>
            <ac:grpSpMk id="4" creationId="{E85C240F-30D2-9DCF-976F-7596FA06FE68}"/>
          </ac:grpSpMkLst>
        </pc:grpChg>
        <pc:grpChg chg="add mod">
          <ac:chgData name="Gabrielle DA CUNHA | LEEM Apprentissage" userId="d0dcdb33-71c5-4259-b5ef-3e0102753902" providerId="ADAL" clId="{6DE586BE-5D33-40D7-B52C-CED6F85545EE}" dt="2025-02-04T11:21:13.645" v="177"/>
          <ac:grpSpMkLst>
            <pc:docMk/>
            <pc:sldMk cId="1302115951" sldId="268"/>
            <ac:grpSpMk id="7" creationId="{A6DF59D6-A70E-37F6-85BC-835EC6914A2C}"/>
          </ac:grpSpMkLst>
        </pc:grpChg>
        <pc:picChg chg="mod">
          <ac:chgData name="Gabrielle DA CUNHA | LEEM Apprentissage" userId="d0dcdb33-71c5-4259-b5ef-3e0102753902" providerId="ADAL" clId="{6DE586BE-5D33-40D7-B52C-CED6F85545EE}" dt="2025-02-04T11:21:08.601" v="176"/>
          <ac:picMkLst>
            <pc:docMk/>
            <pc:sldMk cId="1302115951" sldId="268"/>
            <ac:picMk id="5" creationId="{B7CDD7BB-5494-304E-3D95-57C8E8AFF450}"/>
          </ac:picMkLst>
        </pc:picChg>
        <pc:picChg chg="mod">
          <ac:chgData name="Gabrielle DA CUNHA | LEEM Apprentissage" userId="d0dcdb33-71c5-4259-b5ef-3e0102753902" providerId="ADAL" clId="{6DE586BE-5D33-40D7-B52C-CED6F85545EE}" dt="2025-02-04T11:21:13.645" v="177"/>
          <ac:picMkLst>
            <pc:docMk/>
            <pc:sldMk cId="1302115951" sldId="268"/>
            <ac:picMk id="9" creationId="{3200C61C-61F3-EAE9-44AC-2528C92E0A4C}"/>
          </ac:picMkLst>
        </pc:picChg>
      </pc:sldChg>
      <pc:sldChg chg="addSp delSp modSp new mod ord">
        <pc:chgData name="Gabrielle DA CUNHA | LEEM Apprentissage" userId="d0dcdb33-71c5-4259-b5ef-3e0102753902" providerId="ADAL" clId="{6DE586BE-5D33-40D7-B52C-CED6F85545EE}" dt="2025-02-11T10:26:40.962" v="725" actId="14100"/>
        <pc:sldMkLst>
          <pc:docMk/>
          <pc:sldMk cId="1178505140" sldId="269"/>
        </pc:sldMkLst>
        <pc:spChg chg="mod">
          <ac:chgData name="Gabrielle DA CUNHA | LEEM Apprentissage" userId="d0dcdb33-71c5-4259-b5ef-3e0102753902" providerId="ADAL" clId="{6DE586BE-5D33-40D7-B52C-CED6F85545EE}" dt="2025-02-11T10:26:40.962" v="725" actId="14100"/>
          <ac:spMkLst>
            <pc:docMk/>
            <pc:sldMk cId="1178505140" sldId="269"/>
            <ac:spMk id="3" creationId="{88F75EED-4BD3-4D13-44C3-CE738E389ADB}"/>
          </ac:spMkLst>
        </pc:spChg>
        <pc:spChg chg="mod">
          <ac:chgData name="Gabrielle DA CUNHA | LEEM Apprentissage" userId="d0dcdb33-71c5-4259-b5ef-3e0102753902" providerId="ADAL" clId="{6DE586BE-5D33-40D7-B52C-CED6F85545EE}" dt="2025-02-11T10:17:48.594" v="580"/>
          <ac:spMkLst>
            <pc:docMk/>
            <pc:sldMk cId="1178505140" sldId="269"/>
            <ac:spMk id="6" creationId="{78866AD1-518B-0BCD-5B38-0EDCA9BD584C}"/>
          </ac:spMkLst>
        </pc:spChg>
        <pc:spChg chg="mod">
          <ac:chgData name="Gabrielle DA CUNHA | LEEM Apprentissage" userId="d0dcdb33-71c5-4259-b5ef-3e0102753902" providerId="ADAL" clId="{6DE586BE-5D33-40D7-B52C-CED6F85545EE}" dt="2025-02-11T10:17:54.884" v="581"/>
          <ac:spMkLst>
            <pc:docMk/>
            <pc:sldMk cId="1178505140" sldId="269"/>
            <ac:spMk id="8" creationId="{61F3C956-CB9A-0BB4-A563-844D4DEBE0EF}"/>
          </ac:spMkLst>
        </pc:spChg>
        <pc:grpChg chg="add mod">
          <ac:chgData name="Gabrielle DA CUNHA | LEEM Apprentissage" userId="d0dcdb33-71c5-4259-b5ef-3e0102753902" providerId="ADAL" clId="{6DE586BE-5D33-40D7-B52C-CED6F85545EE}" dt="2025-02-11T10:17:48.594" v="580"/>
          <ac:grpSpMkLst>
            <pc:docMk/>
            <pc:sldMk cId="1178505140" sldId="269"/>
            <ac:grpSpMk id="4" creationId="{5F6E2561-4BAB-F2D7-4223-A56369CB0AD9}"/>
          </ac:grpSpMkLst>
        </pc:grpChg>
        <pc:grpChg chg="add mod">
          <ac:chgData name="Gabrielle DA CUNHA | LEEM Apprentissage" userId="d0dcdb33-71c5-4259-b5ef-3e0102753902" providerId="ADAL" clId="{6DE586BE-5D33-40D7-B52C-CED6F85545EE}" dt="2025-02-11T10:17:54.884" v="581"/>
          <ac:grpSpMkLst>
            <pc:docMk/>
            <pc:sldMk cId="1178505140" sldId="269"/>
            <ac:grpSpMk id="7" creationId="{80EB18E2-803E-831D-E5C0-E5482F0AB6D5}"/>
          </ac:grpSpMkLst>
        </pc:grpChg>
        <pc:picChg chg="mod">
          <ac:chgData name="Gabrielle DA CUNHA | LEEM Apprentissage" userId="d0dcdb33-71c5-4259-b5ef-3e0102753902" providerId="ADAL" clId="{6DE586BE-5D33-40D7-B52C-CED6F85545EE}" dt="2025-02-11T10:17:48.594" v="580"/>
          <ac:picMkLst>
            <pc:docMk/>
            <pc:sldMk cId="1178505140" sldId="269"/>
            <ac:picMk id="5" creationId="{C13CE0F3-7A14-E1A2-B271-E93C6ACF1538}"/>
          </ac:picMkLst>
        </pc:picChg>
        <pc:picChg chg="mod">
          <ac:chgData name="Gabrielle DA CUNHA | LEEM Apprentissage" userId="d0dcdb33-71c5-4259-b5ef-3e0102753902" providerId="ADAL" clId="{6DE586BE-5D33-40D7-B52C-CED6F85545EE}" dt="2025-02-11T10:17:54.884" v="581"/>
          <ac:picMkLst>
            <pc:docMk/>
            <pc:sldMk cId="1178505140" sldId="269"/>
            <ac:picMk id="9" creationId="{63817C54-9097-0D67-E9B5-6FFFC0682B20}"/>
          </ac:picMkLst>
        </pc:picChg>
        <pc:picChg chg="add mod">
          <ac:chgData name="Gabrielle DA CUNHA | LEEM Apprentissage" userId="d0dcdb33-71c5-4259-b5ef-3e0102753902" providerId="ADAL" clId="{6DE586BE-5D33-40D7-B52C-CED6F85545EE}" dt="2025-02-11T10:26:20.464" v="721" actId="1076"/>
          <ac:picMkLst>
            <pc:docMk/>
            <pc:sldMk cId="1178505140" sldId="269"/>
            <ac:picMk id="11" creationId="{3B67B318-E525-67AD-E997-435D865B5A00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1204106" y="4990521"/>
            <a:ext cx="15879786" cy="141160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2743200" y="5760720"/>
            <a:ext cx="12801600" cy="25717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3/27/2025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6700" b="1" i="0">
                <a:solidFill>
                  <a:srgbClr val="CC1F31"/>
                </a:solidFill>
                <a:latin typeface="Tahoma"/>
                <a:cs typeface="Tahom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3/27/2025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6700" b="1" i="0">
                <a:solidFill>
                  <a:srgbClr val="CC1F31"/>
                </a:solidFill>
                <a:latin typeface="Tahoma"/>
                <a:cs typeface="Tahom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914400" y="2366010"/>
            <a:ext cx="7955280" cy="67894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9418320" y="2366010"/>
            <a:ext cx="7955280" cy="67894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3/27/2025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6700" b="1" i="0">
                <a:solidFill>
                  <a:srgbClr val="CC1F31"/>
                </a:solidFill>
                <a:latin typeface="Tahoma"/>
                <a:cs typeface="Tahom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3/27/2025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3/27/2025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‹N°›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450364" y="967820"/>
            <a:ext cx="11387270" cy="10464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6700" b="1" i="0">
                <a:solidFill>
                  <a:srgbClr val="CC1F31"/>
                </a:solidFill>
                <a:latin typeface="Tahoma"/>
                <a:cs typeface="Tahom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914400" y="2366010"/>
            <a:ext cx="16459200" cy="67894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6217920" y="9566910"/>
            <a:ext cx="5852160" cy="5143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914400" y="9566910"/>
            <a:ext cx="4206240" cy="5143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3/27/2025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13167361" y="9566910"/>
            <a:ext cx="4206240" cy="5143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‹N°›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mailto:mobilite-internationale@leem-apprentissage.org" TargetMode="External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hyperlink" Target="mailto:mobilite-internationale@leem-apprentissage.org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18283427" cy="10287000"/>
            <a:chOff x="0" y="0"/>
            <a:chExt cx="18283427" cy="1028700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7539228" y="0"/>
              <a:ext cx="10744199" cy="10286999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785254" y="0"/>
              <a:ext cx="8801099" cy="10286999"/>
            </a:xfrm>
            <a:prstGeom prst="rect">
              <a:avLst/>
            </a:prstGeom>
          </p:spPr>
        </p:pic>
        <p:sp>
          <p:nvSpPr>
            <p:cNvPr id="5" name="object 5"/>
            <p:cNvSpPr/>
            <p:nvPr/>
          </p:nvSpPr>
          <p:spPr>
            <a:xfrm>
              <a:off x="0" y="0"/>
              <a:ext cx="13067665" cy="10287000"/>
            </a:xfrm>
            <a:custGeom>
              <a:avLst/>
              <a:gdLst/>
              <a:ahLst/>
              <a:cxnLst/>
              <a:rect l="l" t="t" r="r" b="b"/>
              <a:pathLst>
                <a:path w="13067665" h="10287000">
                  <a:moveTo>
                    <a:pt x="0" y="10286999"/>
                  </a:moveTo>
                  <a:lnTo>
                    <a:pt x="0" y="0"/>
                  </a:lnTo>
                  <a:lnTo>
                    <a:pt x="8009012" y="0"/>
                  </a:lnTo>
                  <a:lnTo>
                    <a:pt x="13067579" y="10286999"/>
                  </a:lnTo>
                  <a:lnTo>
                    <a:pt x="0" y="10286999"/>
                  </a:lnTo>
                  <a:close/>
                </a:path>
              </a:pathLst>
            </a:custGeom>
            <a:solidFill>
              <a:srgbClr val="CC1F3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" name="object 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0" y="371708"/>
              <a:ext cx="9401707" cy="9915290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30963" y="0"/>
              <a:ext cx="6879438" cy="3009900"/>
            </a:xfrm>
            <a:prstGeom prst="rect">
              <a:avLst/>
            </a:prstGeom>
          </p:spPr>
        </p:pic>
      </p:grpSp>
      <p:sp>
        <p:nvSpPr>
          <p:cNvPr id="8" name="object 8"/>
          <p:cNvSpPr txBox="1"/>
          <p:nvPr/>
        </p:nvSpPr>
        <p:spPr>
          <a:xfrm>
            <a:off x="1204106" y="4990520"/>
            <a:ext cx="5120494" cy="243656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6295"/>
              </a:lnSpc>
              <a:spcBef>
                <a:spcPts val="100"/>
              </a:spcBef>
            </a:pPr>
            <a:r>
              <a:rPr lang="fr-FR" sz="5450" b="1" spc="90" dirty="0">
                <a:solidFill>
                  <a:srgbClr val="FFFFFF"/>
                </a:solidFill>
                <a:latin typeface="Trebuchet MS"/>
                <a:cs typeface="Trebuchet MS"/>
              </a:rPr>
              <a:t>Comment bien remplir le kit Erasmus +?</a:t>
            </a:r>
            <a:endParaRPr sz="4050" dirty="0">
              <a:latin typeface="Trebuchet MS"/>
              <a:cs typeface="Trebuchet MS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5785254" y="0"/>
            <a:ext cx="12498705" cy="10287000"/>
            <a:chOff x="5785254" y="0"/>
            <a:chExt cx="12498705" cy="1028700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7539227" y="0"/>
              <a:ext cx="10744199" cy="10286100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785254" y="0"/>
              <a:ext cx="8801099" cy="10286999"/>
            </a:xfrm>
            <a:prstGeom prst="rect">
              <a:avLst/>
            </a:prstGeom>
          </p:spPr>
        </p:pic>
      </p:grpSp>
      <p:grpSp>
        <p:nvGrpSpPr>
          <p:cNvPr id="5" name="object 5"/>
          <p:cNvGrpSpPr/>
          <p:nvPr/>
        </p:nvGrpSpPr>
        <p:grpSpPr>
          <a:xfrm>
            <a:off x="0" y="0"/>
            <a:ext cx="13506450" cy="10287000"/>
            <a:chOff x="0" y="0"/>
            <a:chExt cx="13506450" cy="10287000"/>
          </a:xfrm>
        </p:grpSpPr>
        <p:sp>
          <p:nvSpPr>
            <p:cNvPr id="6" name="object 6"/>
            <p:cNvSpPr/>
            <p:nvPr/>
          </p:nvSpPr>
          <p:spPr>
            <a:xfrm>
              <a:off x="0" y="0"/>
              <a:ext cx="13506450" cy="10287000"/>
            </a:xfrm>
            <a:custGeom>
              <a:avLst/>
              <a:gdLst/>
              <a:ahLst/>
              <a:cxnLst/>
              <a:rect l="l" t="t" r="r" b="b"/>
              <a:pathLst>
                <a:path w="13506450" h="10287000">
                  <a:moveTo>
                    <a:pt x="0" y="10287000"/>
                  </a:moveTo>
                  <a:lnTo>
                    <a:pt x="0" y="0"/>
                  </a:lnTo>
                  <a:lnTo>
                    <a:pt x="7547937" y="0"/>
                  </a:lnTo>
                  <a:lnTo>
                    <a:pt x="13506258" y="10287000"/>
                  </a:lnTo>
                  <a:lnTo>
                    <a:pt x="0" y="10287000"/>
                  </a:lnTo>
                  <a:close/>
                </a:path>
              </a:pathLst>
            </a:custGeom>
            <a:solidFill>
              <a:srgbClr val="CC1F3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7" name="object 7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0" y="371707"/>
              <a:ext cx="9401707" cy="9915292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30963" y="0"/>
              <a:ext cx="5355438" cy="2247900"/>
            </a:xfrm>
            <a:prstGeom prst="rect">
              <a:avLst/>
            </a:prstGeom>
          </p:spPr>
        </p:pic>
      </p:grpSp>
      <p:sp>
        <p:nvSpPr>
          <p:cNvPr id="9" name="object 9"/>
          <p:cNvSpPr txBox="1"/>
          <p:nvPr/>
        </p:nvSpPr>
        <p:spPr>
          <a:xfrm>
            <a:off x="973971" y="3763601"/>
            <a:ext cx="7283542" cy="561115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6295"/>
              </a:lnSpc>
              <a:spcBef>
                <a:spcPts val="100"/>
              </a:spcBef>
            </a:pPr>
            <a:r>
              <a:rPr lang="fr-FR" sz="5450" b="1" spc="90" dirty="0">
                <a:solidFill>
                  <a:srgbClr val="FFFFFF"/>
                </a:solidFill>
                <a:latin typeface="Trebuchet MS"/>
                <a:cs typeface="Trebuchet MS"/>
              </a:rPr>
              <a:t>Attention, il y a </a:t>
            </a:r>
            <a:r>
              <a:rPr lang="fr-FR" sz="5450" b="1" u="sng" spc="90" dirty="0">
                <a:solidFill>
                  <a:srgbClr val="FFFFFF"/>
                </a:solidFill>
                <a:latin typeface="Trebuchet MS"/>
                <a:cs typeface="Trebuchet MS"/>
              </a:rPr>
              <a:t>deux kits différents </a:t>
            </a:r>
            <a:r>
              <a:rPr lang="fr-FR" sz="5450" b="1" spc="90" dirty="0">
                <a:solidFill>
                  <a:srgbClr val="FFFFFF"/>
                </a:solidFill>
                <a:latin typeface="Trebuchet MS"/>
                <a:cs typeface="Trebuchet MS"/>
              </a:rPr>
              <a:t>:pour une mobilité</a:t>
            </a:r>
          </a:p>
          <a:p>
            <a:pPr marL="12700">
              <a:lnSpc>
                <a:spcPts val="6295"/>
              </a:lnSpc>
              <a:spcBef>
                <a:spcPts val="100"/>
              </a:spcBef>
            </a:pPr>
            <a:r>
              <a:rPr lang="fr-FR" sz="5450" b="1" spc="90" dirty="0">
                <a:solidFill>
                  <a:srgbClr val="FFFFFF"/>
                </a:solidFill>
                <a:latin typeface="Trebuchet MS"/>
                <a:cs typeface="Trebuchet MS"/>
              </a:rPr>
              <a:t>de stage (SMT) ou une mobilité d’études (SMS)</a:t>
            </a:r>
          </a:p>
          <a:p>
            <a:pPr marL="12700">
              <a:lnSpc>
                <a:spcPts val="6295"/>
              </a:lnSpc>
              <a:spcBef>
                <a:spcPts val="100"/>
              </a:spcBef>
            </a:pPr>
            <a:endParaRPr sz="4050" dirty="0">
              <a:latin typeface="Trebuchet MS"/>
              <a:cs typeface="Trebuchet MS"/>
            </a:endParaRPr>
          </a:p>
        </p:txBody>
      </p:sp>
      <p:pic>
        <p:nvPicPr>
          <p:cNvPr id="10" name="Picture 2" descr="Contrat de financement">
            <a:extLst>
              <a:ext uri="{FF2B5EF4-FFF2-40B4-BE49-F238E27FC236}">
                <a16:creationId xmlns:a16="http://schemas.microsoft.com/office/drawing/2014/main" id="{3B57B607-D41B-25EA-26FA-F049397381A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57513" y="6210300"/>
            <a:ext cx="2380378" cy="34678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-126516" y="57489"/>
            <a:ext cx="18283427" cy="10287000"/>
            <a:chOff x="0" y="2"/>
            <a:chExt cx="18283427" cy="1028700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7539228" y="3"/>
              <a:ext cx="10744199" cy="10286100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785254" y="3"/>
              <a:ext cx="8801099" cy="10286996"/>
            </a:xfrm>
            <a:prstGeom prst="rect">
              <a:avLst/>
            </a:prstGeom>
          </p:spPr>
        </p:pic>
        <p:sp>
          <p:nvSpPr>
            <p:cNvPr id="5" name="object 5"/>
            <p:cNvSpPr/>
            <p:nvPr/>
          </p:nvSpPr>
          <p:spPr>
            <a:xfrm>
              <a:off x="0" y="2"/>
              <a:ext cx="13994916" cy="10287000"/>
            </a:xfrm>
            <a:custGeom>
              <a:avLst/>
              <a:gdLst/>
              <a:ahLst/>
              <a:cxnLst/>
              <a:rect l="l" t="t" r="r" b="b"/>
              <a:pathLst>
                <a:path w="13506450" h="10287000">
                  <a:moveTo>
                    <a:pt x="0" y="10286997"/>
                  </a:moveTo>
                  <a:lnTo>
                    <a:pt x="0" y="0"/>
                  </a:lnTo>
                  <a:lnTo>
                    <a:pt x="7547936" y="0"/>
                  </a:lnTo>
                  <a:lnTo>
                    <a:pt x="13506255" y="10286997"/>
                  </a:lnTo>
                  <a:lnTo>
                    <a:pt x="0" y="10286997"/>
                  </a:lnTo>
                  <a:close/>
                </a:path>
              </a:pathLst>
            </a:custGeom>
            <a:solidFill>
              <a:srgbClr val="CC1F31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pic>
          <p:nvPicPr>
            <p:cNvPr id="7" name="object 7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30963" y="3"/>
              <a:ext cx="6624954" cy="2723810"/>
            </a:xfrm>
            <a:prstGeom prst="rect">
              <a:avLst/>
            </a:prstGeom>
          </p:spPr>
        </p:pic>
      </p:grpSp>
      <p:sp>
        <p:nvSpPr>
          <p:cNvPr id="8" name="object 8"/>
          <p:cNvSpPr txBox="1"/>
          <p:nvPr/>
        </p:nvSpPr>
        <p:spPr>
          <a:xfrm>
            <a:off x="131089" y="4362116"/>
            <a:ext cx="11756239" cy="621574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r>
              <a:rPr lang="fr-FR" sz="2800" dirty="0">
                <a:solidFill>
                  <a:srgbClr val="000000"/>
                </a:solidFill>
                <a:latin typeface="+mj-lt"/>
                <a:ea typeface="MS Mincho" panose="02020609040205080304" pitchFamily="49" charset="-128"/>
                <a:cs typeface="Arial" panose="020B0604020202020204" pitchFamily="34" charset="0"/>
              </a:rPr>
              <a:t>Il faut remplir </a:t>
            </a:r>
            <a:r>
              <a:rPr lang="fr-FR" sz="2800" b="1" u="sng" dirty="0">
                <a:solidFill>
                  <a:srgbClr val="000000"/>
                </a:solidFill>
                <a:latin typeface="+mj-lt"/>
                <a:ea typeface="MS Mincho" panose="02020609040205080304" pitchFamily="49" charset="-128"/>
                <a:cs typeface="Arial" panose="020B0604020202020204" pitchFamily="34" charset="0"/>
              </a:rPr>
              <a:t>en détail </a:t>
            </a:r>
            <a:r>
              <a:rPr lang="fr-FR" sz="2800" dirty="0">
                <a:solidFill>
                  <a:srgbClr val="000000"/>
                </a:solidFill>
                <a:latin typeface="+mj-lt"/>
                <a:ea typeface="MS Mincho" panose="02020609040205080304" pitchFamily="49" charset="-128"/>
                <a:cs typeface="Arial" panose="020B0604020202020204" pitchFamily="34" charset="0"/>
              </a:rPr>
              <a:t>le bon kit et</a:t>
            </a:r>
            <a:r>
              <a:rPr lang="fr-FR" sz="2800" dirty="0">
                <a:solidFill>
                  <a:srgbClr val="000000"/>
                </a:solidFill>
                <a:effectLst/>
                <a:latin typeface="+mj-lt"/>
                <a:ea typeface="MS Mincho" panose="02020609040205080304" pitchFamily="49" charset="-128"/>
                <a:cs typeface="Arial" panose="020B0604020202020204" pitchFamily="34" charset="0"/>
              </a:rPr>
              <a:t> indiquer comme code projet : </a:t>
            </a:r>
          </a:p>
          <a:p>
            <a:r>
              <a:rPr lang="fr-FR" sz="2800" dirty="0">
                <a:solidFill>
                  <a:srgbClr val="000000"/>
                </a:solidFill>
                <a:effectLst/>
                <a:latin typeface="+mj-lt"/>
                <a:ea typeface="MS Mincho" panose="02020609040205080304" pitchFamily="49" charset="-128"/>
                <a:cs typeface="Arial" panose="020B0604020202020204" pitchFamily="34" charset="0"/>
              </a:rPr>
              <a:t>[</a:t>
            </a:r>
            <a:r>
              <a:rPr lang="fr-FR" sz="2800" b="1" i="0" dirty="0">
                <a:effectLst/>
                <a:latin typeface="+mj-lt"/>
              </a:rPr>
              <a:t>2023-1-FR01-KA131-HED-000147494</a:t>
            </a:r>
            <a:r>
              <a:rPr lang="fr-FR" sz="2800" dirty="0">
                <a:solidFill>
                  <a:srgbClr val="000000"/>
                </a:solidFill>
                <a:effectLst/>
                <a:latin typeface="+mj-lt"/>
                <a:ea typeface="MS Mincho" panose="02020609040205080304" pitchFamily="49" charset="-128"/>
                <a:cs typeface="Arial" panose="020B0604020202020204" pitchFamily="34" charset="0"/>
              </a:rPr>
              <a:t>] :</a:t>
            </a:r>
          </a:p>
          <a:p>
            <a:endParaRPr lang="fr-FR" sz="2800" dirty="0">
              <a:solidFill>
                <a:srgbClr val="000000"/>
              </a:solidFill>
              <a:latin typeface="+mj-lt"/>
              <a:ea typeface="MS Mincho" panose="02020609040205080304" pitchFamily="49" charset="-128"/>
              <a:cs typeface="Arial" panose="020B0604020202020204" pitchFamily="34" charset="0"/>
            </a:endParaRPr>
          </a:p>
          <a:p>
            <a:endParaRPr lang="fr-FR" sz="2800" dirty="0">
              <a:solidFill>
                <a:srgbClr val="000000"/>
              </a:solidFill>
              <a:effectLst/>
              <a:latin typeface="+mj-lt"/>
              <a:ea typeface="MS Mincho" panose="02020609040205080304" pitchFamily="49" charset="-128"/>
              <a:cs typeface="Arial" panose="020B0604020202020204" pitchFamily="34" charset="0"/>
            </a:endParaRPr>
          </a:p>
          <a:p>
            <a:endParaRPr lang="fr-FR" sz="2800" dirty="0">
              <a:solidFill>
                <a:srgbClr val="000000"/>
              </a:solidFill>
              <a:effectLst/>
              <a:latin typeface="+mj-lt"/>
              <a:ea typeface="MS Mincho" panose="02020609040205080304" pitchFamily="49" charset="-128"/>
              <a:cs typeface="Arial" panose="020B0604020202020204" pitchFamily="34" charset="0"/>
            </a:endParaRPr>
          </a:p>
          <a:p>
            <a:endParaRPr lang="fr-FR" sz="2800" dirty="0">
              <a:solidFill>
                <a:srgbClr val="000000"/>
              </a:solidFill>
              <a:highlight>
                <a:srgbClr val="FFFFFF"/>
              </a:highlight>
              <a:latin typeface="+mj-lt"/>
              <a:ea typeface="MS Mincho" panose="02020609040205080304" pitchFamily="49" charset="-128"/>
              <a:cs typeface="Arial" panose="020B0604020202020204" pitchFamily="34" charset="0"/>
            </a:endParaRPr>
          </a:p>
          <a:p>
            <a:endParaRPr lang="fr-FR" sz="2800" dirty="0">
              <a:solidFill>
                <a:srgbClr val="000000"/>
              </a:solidFill>
              <a:highlight>
                <a:srgbClr val="FFFFFF"/>
              </a:highlight>
              <a:latin typeface="+mj-lt"/>
              <a:ea typeface="MS Mincho" panose="02020609040205080304" pitchFamily="49" charset="-128"/>
              <a:cs typeface="Arial" panose="020B0604020202020204" pitchFamily="34" charset="0"/>
            </a:endParaRPr>
          </a:p>
          <a:p>
            <a:endParaRPr lang="fr-FR" sz="2800" dirty="0">
              <a:solidFill>
                <a:srgbClr val="000000"/>
              </a:solidFill>
              <a:highlight>
                <a:srgbClr val="FFFFFF"/>
              </a:highlight>
              <a:latin typeface="+mj-lt"/>
              <a:ea typeface="MS Mincho" panose="02020609040205080304" pitchFamily="49" charset="-128"/>
              <a:cs typeface="Arial" panose="020B0604020202020204" pitchFamily="34" charset="0"/>
            </a:endParaRPr>
          </a:p>
          <a:p>
            <a:r>
              <a:rPr lang="fr-FR" sz="2800" dirty="0">
                <a:solidFill>
                  <a:srgbClr val="000000"/>
                </a:solidFill>
                <a:effectLst/>
                <a:latin typeface="+mj-lt"/>
                <a:ea typeface="MS Mincho" panose="02020609040205080304" pitchFamily="49" charset="-128"/>
                <a:cs typeface="Arial" panose="020B0604020202020204" pitchFamily="34" charset="0"/>
              </a:rPr>
              <a:t>Votre identifiant de la mobilité Erasmus : </a:t>
            </a:r>
            <a:r>
              <a:rPr lang="fr-FR" sz="2800" b="1" i="0" dirty="0">
                <a:effectLst/>
                <a:latin typeface="+mj-lt"/>
              </a:rPr>
              <a:t>47494-MOB-00..</a:t>
            </a:r>
            <a:endParaRPr lang="fr-FR" sz="2800" b="1" dirty="0">
              <a:solidFill>
                <a:srgbClr val="000000"/>
              </a:solidFill>
              <a:effectLst/>
              <a:latin typeface="+mj-lt"/>
              <a:ea typeface="MS Mincho" panose="02020609040205080304" pitchFamily="49" charset="-128"/>
              <a:cs typeface="Arial" panose="020B0604020202020204" pitchFamily="34" charset="0"/>
            </a:endParaRPr>
          </a:p>
          <a:p>
            <a:endParaRPr lang="fr-FR" sz="2800" dirty="0">
              <a:solidFill>
                <a:srgbClr val="000000"/>
              </a:solidFill>
              <a:highlight>
                <a:srgbClr val="FFFFFF"/>
              </a:highlight>
              <a:latin typeface="+mj-lt"/>
              <a:ea typeface="MS Mincho" panose="02020609040205080304" pitchFamily="49" charset="-128"/>
              <a:cs typeface="Arial" panose="020B0604020202020204" pitchFamily="34" charset="0"/>
            </a:endParaRPr>
          </a:p>
          <a:p>
            <a:r>
              <a:rPr lang="fr-FR" sz="2800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+mj-lt"/>
                <a:ea typeface="MS Mincho" panose="02020609040205080304" pitchFamily="49" charset="-128"/>
                <a:cs typeface="Arial" panose="020B0604020202020204" pitchFamily="34" charset="0"/>
              </a:rPr>
              <a:t>Toutes les parties surlignées en jaune sont à supprimer. Il ne doit en rester aucune.</a:t>
            </a:r>
          </a:p>
          <a:p>
            <a:r>
              <a:rPr lang="fr-FR" sz="2800" b="1" i="1" dirty="0">
                <a:solidFill>
                  <a:srgbClr val="00B050"/>
                </a:solidFill>
                <a:latin typeface="+mj-lt"/>
                <a:ea typeface="MS Mincho" panose="02020609040205080304" pitchFamily="49" charset="-128"/>
                <a:cs typeface="Arial" panose="020B0604020202020204" pitchFamily="34" charset="0"/>
              </a:rPr>
              <a:t>Toutes les parties concernant les mobilités </a:t>
            </a:r>
            <a:r>
              <a:rPr lang="fr-FR" sz="2800" b="1" i="1" u="sng" dirty="0">
                <a:solidFill>
                  <a:srgbClr val="00B050"/>
                </a:solidFill>
                <a:latin typeface="+mj-lt"/>
                <a:ea typeface="MS Mincho" panose="02020609040205080304" pitchFamily="49" charset="-128"/>
                <a:cs typeface="Arial" panose="020B0604020202020204" pitchFamily="34" charset="0"/>
              </a:rPr>
              <a:t>entrantes</a:t>
            </a:r>
            <a:r>
              <a:rPr lang="fr-FR" sz="2800" b="1" i="1" dirty="0">
                <a:solidFill>
                  <a:srgbClr val="00B050"/>
                </a:solidFill>
                <a:latin typeface="+mj-lt"/>
                <a:ea typeface="MS Mincho" panose="02020609040205080304" pitchFamily="49" charset="-128"/>
                <a:cs typeface="Arial" panose="020B0604020202020204" pitchFamily="34" charset="0"/>
              </a:rPr>
              <a:t> sont à supprimer.</a:t>
            </a:r>
            <a:endParaRPr lang="fr-FR" sz="2800" b="1" i="1" dirty="0">
              <a:solidFill>
                <a:srgbClr val="00B050"/>
              </a:solidFill>
              <a:effectLst/>
              <a:latin typeface="+mj-lt"/>
              <a:ea typeface="MS Mincho" panose="02020609040205080304" pitchFamily="49" charset="-128"/>
              <a:cs typeface="Arial" panose="020B0604020202020204" pitchFamily="34" charset="0"/>
            </a:endParaRPr>
          </a:p>
          <a:p>
            <a:pPr marL="12700">
              <a:lnSpc>
                <a:spcPts val="4615"/>
              </a:lnSpc>
            </a:pPr>
            <a:endParaRPr sz="5400" dirty="0">
              <a:latin typeface="Trebuchet MS"/>
              <a:cs typeface="Trebuchet MS"/>
            </a:endParaRPr>
          </a:p>
        </p:txBody>
      </p:sp>
      <p:pic>
        <p:nvPicPr>
          <p:cNvPr id="10" name="Image 9">
            <a:extLst>
              <a:ext uri="{FF2B5EF4-FFF2-40B4-BE49-F238E27FC236}">
                <a16:creationId xmlns:a16="http://schemas.microsoft.com/office/drawing/2014/main" id="{AA1C879C-1BC9-28F0-36E5-C0974F9AC97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47276" y="7085926"/>
            <a:ext cx="5553850" cy="695422"/>
          </a:xfrm>
          <a:prstGeom prst="rect">
            <a:avLst/>
          </a:prstGeom>
        </p:spPr>
      </p:pic>
      <p:pic>
        <p:nvPicPr>
          <p:cNvPr id="12" name="Image 11">
            <a:extLst>
              <a:ext uri="{FF2B5EF4-FFF2-40B4-BE49-F238E27FC236}">
                <a16:creationId xmlns:a16="http://schemas.microsoft.com/office/drawing/2014/main" id="{40BFB8D6-D76F-4B15-3145-507FA716350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31089" y="5352494"/>
            <a:ext cx="7220958" cy="743054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1961F1E-E157-119B-786A-3D84600EB3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967820"/>
            <a:ext cx="15087600" cy="8325356"/>
          </a:xfrm>
        </p:spPr>
        <p:txBody>
          <a:bodyPr/>
          <a:lstStyle/>
          <a:p>
            <a:pPr algn="l"/>
            <a:r>
              <a:rPr lang="fr-FR" dirty="0"/>
              <a:t>						Langues</a:t>
            </a:r>
            <a:br>
              <a:rPr lang="fr-FR" dirty="0"/>
            </a:br>
            <a:r>
              <a:rPr lang="fr-FR" sz="2800" b="0" dirty="0">
                <a:solidFill>
                  <a:schemeClr val="tx1"/>
                </a:solidFill>
                <a:latin typeface="+mj-lt"/>
              </a:rPr>
              <a:t>Il faut écrire/remplir le kit à chaque fois dans les deux langues:</a:t>
            </a:r>
            <a:br>
              <a:rPr lang="fr-FR" sz="2800" b="0" dirty="0">
                <a:solidFill>
                  <a:schemeClr val="tx1"/>
                </a:solidFill>
                <a:latin typeface="+mj-lt"/>
              </a:rPr>
            </a:br>
            <a:r>
              <a:rPr lang="fr-FR" sz="2800" b="0" dirty="0">
                <a:solidFill>
                  <a:schemeClr val="bg1">
                    <a:lumMod val="50000"/>
                  </a:schemeClr>
                </a:solidFill>
                <a:latin typeface="+mj-lt"/>
              </a:rPr>
              <a:t>Anglais</a:t>
            </a:r>
            <a:br>
              <a:rPr lang="fr-FR" sz="2800" b="0" dirty="0">
                <a:solidFill>
                  <a:schemeClr val="tx1"/>
                </a:solidFill>
                <a:latin typeface="+mj-lt"/>
              </a:rPr>
            </a:br>
            <a:r>
              <a:rPr lang="fr-FR" sz="2800" b="0" dirty="0">
                <a:solidFill>
                  <a:srgbClr val="0070C0"/>
                </a:solidFill>
                <a:latin typeface="+mj-lt"/>
              </a:rPr>
              <a:t>Français</a:t>
            </a:r>
            <a:br>
              <a:rPr lang="fr-FR" sz="2800" b="0" dirty="0">
                <a:solidFill>
                  <a:srgbClr val="0070C0"/>
                </a:solidFill>
                <a:latin typeface="+mj-lt"/>
              </a:rPr>
            </a:br>
            <a:br>
              <a:rPr lang="fr-FR" sz="2800" b="0" dirty="0">
                <a:solidFill>
                  <a:srgbClr val="0070C0"/>
                </a:solidFill>
                <a:latin typeface="+mj-lt"/>
              </a:rPr>
            </a:br>
            <a:r>
              <a:rPr lang="fr-FR" sz="2800" b="0" dirty="0">
                <a:solidFill>
                  <a:srgbClr val="0070C0"/>
                </a:solidFill>
                <a:latin typeface="+mj-lt"/>
              </a:rPr>
              <a:t>Page 2</a:t>
            </a:r>
            <a:br>
              <a:rPr lang="fr-FR" sz="2800" b="0" dirty="0">
                <a:solidFill>
                  <a:srgbClr val="0070C0"/>
                </a:solidFill>
                <a:latin typeface="+mj-lt"/>
              </a:rPr>
            </a:br>
            <a:r>
              <a:rPr lang="fr-FR" sz="2800" b="0" dirty="0">
                <a:solidFill>
                  <a:schemeClr val="tx1"/>
                </a:solidFill>
                <a:latin typeface="+mj-lt"/>
              </a:rPr>
              <a:t>choisir : le contrat pédagogique uniquement</a:t>
            </a:r>
            <a:br>
              <a:rPr lang="fr-FR" sz="2800" b="0" dirty="0">
                <a:solidFill>
                  <a:srgbClr val="0070C0"/>
                </a:solidFill>
                <a:latin typeface="+mj-lt"/>
              </a:rPr>
            </a:br>
            <a:r>
              <a:rPr lang="fr-FR" sz="1800" dirty="0">
                <a:solidFill>
                  <a:srgbClr val="00206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mbria" panose="02040503050406030204" pitchFamily="18" charset="0"/>
              </a:rPr>
              <a:t>Annexe 1 : [</a:t>
            </a:r>
            <a:r>
              <a:rPr lang="fr-FR" sz="1800" dirty="0">
                <a:solidFill>
                  <a:srgbClr val="002060"/>
                </a:solidFill>
                <a:effectLst/>
                <a:highlight>
                  <a:srgbClr val="D3D3D3"/>
                </a:highlight>
                <a:latin typeface="Calibri" panose="020F0502020204030204" pitchFamily="34" charset="0"/>
                <a:ea typeface="Calibri" panose="020F0502020204030204" pitchFamily="34" charset="0"/>
                <a:cs typeface="Cambria" panose="02040503050406030204" pitchFamily="18" charset="0"/>
              </a:rPr>
              <a:t>contrat pédagogique Erasmus+ pour la mobilité de stage des étudiants]</a:t>
            </a:r>
            <a:br>
              <a:rPr lang="fr-FR" sz="1800" dirty="0">
                <a:solidFill>
                  <a:srgbClr val="002060"/>
                </a:solidFill>
                <a:effectLst/>
                <a:highlight>
                  <a:srgbClr val="D3D3D3"/>
                </a:highlight>
                <a:latin typeface="Calibri" panose="020F0502020204030204" pitchFamily="34" charset="0"/>
                <a:ea typeface="Calibri" panose="020F0502020204030204" pitchFamily="34" charset="0"/>
                <a:cs typeface="Cambria" panose="02040503050406030204" pitchFamily="18" charset="0"/>
              </a:rPr>
            </a:br>
            <a:br>
              <a:rPr lang="fr-FR" sz="1800" dirty="0">
                <a:solidFill>
                  <a:srgbClr val="002060"/>
                </a:solidFill>
                <a:effectLst/>
                <a:highlight>
                  <a:srgbClr val="D3D3D3"/>
                </a:highlight>
                <a:latin typeface="Calibri" panose="020F0502020204030204" pitchFamily="34" charset="0"/>
                <a:ea typeface="Calibri" panose="020F0502020204030204" pitchFamily="34" charset="0"/>
                <a:cs typeface="Cambria" panose="02040503050406030204" pitchFamily="18" charset="0"/>
              </a:rPr>
            </a:br>
            <a:br>
              <a:rPr lang="fr-FR" sz="1800" dirty="0">
                <a:solidFill>
                  <a:srgbClr val="002060"/>
                </a:solidFill>
                <a:effectLst/>
                <a:highlight>
                  <a:srgbClr val="D3D3D3"/>
                </a:highlight>
                <a:latin typeface="Calibri" panose="020F0502020204030204" pitchFamily="34" charset="0"/>
                <a:ea typeface="Calibri" panose="020F0502020204030204" pitchFamily="34" charset="0"/>
                <a:cs typeface="Cambria" panose="02040503050406030204" pitchFamily="18" charset="0"/>
              </a:rPr>
            </a:br>
            <a:r>
              <a:rPr lang="fr-FR" sz="2800" b="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mbria" panose="02040503050406030204" pitchFamily="18" charset="0"/>
              </a:rPr>
              <a:t>Indiquer les dates de votre mobilité, identiques </a:t>
            </a:r>
            <a:r>
              <a:rPr lang="fr-FR" sz="2800" b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mbria" panose="02040503050406030204" pitchFamily="18" charset="0"/>
              </a:rPr>
              <a:t>à celles </a:t>
            </a:r>
            <a:r>
              <a:rPr lang="fr-FR" sz="2800" b="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mbria" panose="02040503050406030204" pitchFamily="18" charset="0"/>
              </a:rPr>
              <a:t>indiquées sur votre </a:t>
            </a:r>
            <a:r>
              <a:rPr lang="fr-FR" sz="2800" b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mbria" panose="02040503050406030204" pitchFamily="18" charset="0"/>
              </a:rPr>
              <a:t>convention </a:t>
            </a:r>
            <a:br>
              <a:rPr lang="fr-FR" sz="2800" b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mbria" panose="02040503050406030204" pitchFamily="18" charset="0"/>
              </a:rPr>
            </a:br>
            <a:r>
              <a:rPr lang="fr-FR" sz="2800" b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mbria" panose="02040503050406030204" pitchFamily="18" charset="0"/>
              </a:rPr>
              <a:t>de mobilité (</a:t>
            </a:r>
            <a:r>
              <a:rPr lang="fr-FR" sz="2800" b="0" u="sng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mbria" panose="02040503050406030204" pitchFamily="18" charset="0"/>
              </a:rPr>
              <a:t>sans les jours de voyage).</a:t>
            </a:r>
            <a:br>
              <a:rPr lang="fr-FR" sz="180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</a:br>
            <a:br>
              <a:rPr lang="fr-FR" sz="2800" b="0" dirty="0">
                <a:solidFill>
                  <a:srgbClr val="0070C0"/>
                </a:solidFill>
                <a:latin typeface="+mj-lt"/>
              </a:rPr>
            </a:br>
            <a:br>
              <a:rPr lang="fr-FR" sz="2800" b="0" dirty="0">
                <a:solidFill>
                  <a:srgbClr val="0070C0"/>
                </a:solidFill>
                <a:latin typeface="+mj-lt"/>
              </a:rPr>
            </a:br>
            <a:br>
              <a:rPr lang="fr-FR" sz="2800" b="0" dirty="0">
                <a:solidFill>
                  <a:srgbClr val="0070C0"/>
                </a:solidFill>
                <a:latin typeface="+mj-lt"/>
              </a:rPr>
            </a:br>
            <a:br>
              <a:rPr lang="fr-FR" sz="2800" b="0" dirty="0">
                <a:solidFill>
                  <a:srgbClr val="0070C0"/>
                </a:solidFill>
                <a:latin typeface="+mj-lt"/>
              </a:rPr>
            </a:br>
            <a:br>
              <a:rPr lang="fr-FR" sz="2800" b="0" dirty="0">
                <a:solidFill>
                  <a:srgbClr val="0070C0"/>
                </a:solidFill>
                <a:latin typeface="+mj-lt"/>
              </a:rPr>
            </a:br>
            <a:br>
              <a:rPr lang="fr-FR" sz="2800" b="0" dirty="0">
                <a:solidFill>
                  <a:schemeClr val="tx1"/>
                </a:solidFill>
                <a:latin typeface="+mj-lt"/>
              </a:rPr>
            </a:br>
            <a:endParaRPr lang="fr-FR" sz="2800" b="0" dirty="0">
              <a:solidFill>
                <a:schemeClr val="bg1">
                  <a:lumMod val="50000"/>
                </a:schemeClr>
              </a:solidFill>
              <a:latin typeface="+mj-lt"/>
            </a:endParaRPr>
          </a:p>
        </p:txBody>
      </p:sp>
      <p:grpSp>
        <p:nvGrpSpPr>
          <p:cNvPr id="3" name="object 6">
            <a:extLst>
              <a:ext uri="{FF2B5EF4-FFF2-40B4-BE49-F238E27FC236}">
                <a16:creationId xmlns:a16="http://schemas.microsoft.com/office/drawing/2014/main" id="{0566616D-B9B4-5332-3A89-BF3D3F1BFC35}"/>
              </a:ext>
            </a:extLst>
          </p:cNvPr>
          <p:cNvGrpSpPr/>
          <p:nvPr/>
        </p:nvGrpSpPr>
        <p:grpSpPr>
          <a:xfrm>
            <a:off x="124" y="8801100"/>
            <a:ext cx="2895476" cy="1140746"/>
            <a:chOff x="124" y="8063516"/>
            <a:chExt cx="4743450" cy="1878330"/>
          </a:xfrm>
        </p:grpSpPr>
        <p:sp>
          <p:nvSpPr>
            <p:cNvPr id="4" name="object 7">
              <a:extLst>
                <a:ext uri="{FF2B5EF4-FFF2-40B4-BE49-F238E27FC236}">
                  <a16:creationId xmlns:a16="http://schemas.microsoft.com/office/drawing/2014/main" id="{CB62C648-D3F0-97EB-5049-73461CE6C787}"/>
                </a:ext>
              </a:extLst>
            </p:cNvPr>
            <p:cNvSpPr/>
            <p:nvPr/>
          </p:nvSpPr>
          <p:spPr>
            <a:xfrm>
              <a:off x="124" y="8150875"/>
              <a:ext cx="4743450" cy="1790700"/>
            </a:xfrm>
            <a:custGeom>
              <a:avLst/>
              <a:gdLst/>
              <a:ahLst/>
              <a:cxnLst/>
              <a:rect l="l" t="t" r="r" b="b"/>
              <a:pathLst>
                <a:path w="4743450" h="1790700">
                  <a:moveTo>
                    <a:pt x="4743200" y="1790699"/>
                  </a:moveTo>
                  <a:lnTo>
                    <a:pt x="0" y="1790699"/>
                  </a:lnTo>
                  <a:lnTo>
                    <a:pt x="0" y="0"/>
                  </a:lnTo>
                  <a:lnTo>
                    <a:pt x="4743200" y="0"/>
                  </a:lnTo>
                  <a:lnTo>
                    <a:pt x="4743200" y="1790699"/>
                  </a:lnTo>
                  <a:close/>
                </a:path>
              </a:pathLst>
            </a:custGeom>
            <a:solidFill>
              <a:srgbClr val="CC1F3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" name="object 8">
              <a:extLst>
                <a:ext uri="{FF2B5EF4-FFF2-40B4-BE49-F238E27FC236}">
                  <a16:creationId xmlns:a16="http://schemas.microsoft.com/office/drawing/2014/main" id="{923C676E-6647-7BA0-02D4-FBA189DB5A7B}"/>
                </a:ext>
              </a:extLst>
            </p:cNvPr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382637" y="8063516"/>
              <a:ext cx="3981449" cy="1828799"/>
            </a:xfrm>
            <a:prstGeom prst="rect">
              <a:avLst/>
            </a:prstGeom>
          </p:spPr>
        </p:pic>
      </p:grpSp>
      <p:grpSp>
        <p:nvGrpSpPr>
          <p:cNvPr id="6" name="object 2">
            <a:extLst>
              <a:ext uri="{FF2B5EF4-FFF2-40B4-BE49-F238E27FC236}">
                <a16:creationId xmlns:a16="http://schemas.microsoft.com/office/drawing/2014/main" id="{751C79FE-1226-4094-835C-31D8BB35A7E2}"/>
              </a:ext>
            </a:extLst>
          </p:cNvPr>
          <p:cNvGrpSpPr/>
          <p:nvPr/>
        </p:nvGrpSpPr>
        <p:grpSpPr>
          <a:xfrm>
            <a:off x="13343301" y="-635"/>
            <a:ext cx="4648531" cy="10287635"/>
            <a:chOff x="10651822" y="0"/>
            <a:chExt cx="7636509" cy="10287635"/>
          </a:xfrm>
        </p:grpSpPr>
        <p:pic>
          <p:nvPicPr>
            <p:cNvPr id="7" name="object 3">
              <a:extLst>
                <a:ext uri="{FF2B5EF4-FFF2-40B4-BE49-F238E27FC236}">
                  <a16:creationId xmlns:a16="http://schemas.microsoft.com/office/drawing/2014/main" id="{374D6E3A-121C-B47D-B17C-F47C0BBC91EF}"/>
                </a:ext>
              </a:extLst>
            </p:cNvPr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0651822" y="0"/>
              <a:ext cx="7636176" cy="10286999"/>
            </a:xfrm>
            <a:prstGeom prst="rect">
              <a:avLst/>
            </a:prstGeom>
          </p:spPr>
        </p:pic>
        <p:sp>
          <p:nvSpPr>
            <p:cNvPr id="8" name="object 4">
              <a:extLst>
                <a:ext uri="{FF2B5EF4-FFF2-40B4-BE49-F238E27FC236}">
                  <a16:creationId xmlns:a16="http://schemas.microsoft.com/office/drawing/2014/main" id="{E8F11029-1D33-BD86-96E8-304E77341F2C}"/>
                </a:ext>
              </a:extLst>
            </p:cNvPr>
            <p:cNvSpPr/>
            <p:nvPr/>
          </p:nvSpPr>
          <p:spPr>
            <a:xfrm>
              <a:off x="16430612" y="0"/>
              <a:ext cx="1857375" cy="1857375"/>
            </a:xfrm>
            <a:custGeom>
              <a:avLst/>
              <a:gdLst/>
              <a:ahLst/>
              <a:cxnLst/>
              <a:rect l="l" t="t" r="r" b="b"/>
              <a:pathLst>
                <a:path w="1857375" h="1857375">
                  <a:moveTo>
                    <a:pt x="0" y="0"/>
                  </a:moveTo>
                  <a:lnTo>
                    <a:pt x="1857373" y="0"/>
                  </a:lnTo>
                  <a:lnTo>
                    <a:pt x="1857373" y="185737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C1F3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426960395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13639800" y="0"/>
            <a:ext cx="4648531" cy="10287635"/>
            <a:chOff x="10651822" y="0"/>
            <a:chExt cx="7636509" cy="10287635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0651822" y="0"/>
              <a:ext cx="7636176" cy="10286999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16430612" y="0"/>
              <a:ext cx="1857375" cy="1857375"/>
            </a:xfrm>
            <a:custGeom>
              <a:avLst/>
              <a:gdLst/>
              <a:ahLst/>
              <a:cxnLst/>
              <a:rect l="l" t="t" r="r" b="b"/>
              <a:pathLst>
                <a:path w="1857375" h="1857375">
                  <a:moveTo>
                    <a:pt x="0" y="0"/>
                  </a:moveTo>
                  <a:lnTo>
                    <a:pt x="1857373" y="0"/>
                  </a:lnTo>
                  <a:lnTo>
                    <a:pt x="1857373" y="185737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C1F3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1015999" y="893502"/>
            <a:ext cx="11938001" cy="9126216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spcBef>
                <a:spcPts val="125"/>
              </a:spcBef>
            </a:pPr>
            <a:br>
              <a:rPr lang="fr-FR" sz="2800" b="0" spc="-160" dirty="0">
                <a:latin typeface="Tahoma"/>
                <a:cs typeface="Tahoma"/>
              </a:rPr>
            </a:br>
            <a:r>
              <a:rPr lang="fr-FR" sz="2800" b="0" spc="-160" dirty="0">
                <a:solidFill>
                  <a:schemeClr val="tx1"/>
                </a:solidFill>
                <a:latin typeface="+mj-lt"/>
                <a:cs typeface="Tahoma"/>
              </a:rPr>
              <a:t>L’organisme est le </a:t>
            </a:r>
            <a:r>
              <a:rPr lang="fr-FR" sz="2800" spc="-160" dirty="0">
                <a:solidFill>
                  <a:schemeClr val="tx1"/>
                </a:solidFill>
                <a:latin typeface="+mj-lt"/>
                <a:cs typeface="Tahoma"/>
              </a:rPr>
              <a:t>CFA LEEM Apprentissage</a:t>
            </a:r>
            <a:r>
              <a:rPr lang="fr-FR" sz="2800" b="0" spc="-160" dirty="0">
                <a:solidFill>
                  <a:schemeClr val="tx1"/>
                </a:solidFill>
                <a:latin typeface="+mj-lt"/>
                <a:cs typeface="Tahoma"/>
              </a:rPr>
              <a:t>.</a:t>
            </a:r>
            <a:br>
              <a:rPr lang="fr-FR" sz="2800" b="0" spc="-160" dirty="0">
                <a:latin typeface="+mj-lt"/>
                <a:cs typeface="Tahoma"/>
              </a:rPr>
            </a:br>
            <a:r>
              <a:rPr lang="fr-FR" sz="2800" b="1" i="1" dirty="0">
                <a:solidFill>
                  <a:srgbClr val="4AA55B"/>
                </a:solidFill>
                <a:effectLst/>
                <a:latin typeface="+mj-lt"/>
                <a:ea typeface="MS Mincho" panose="02020609040205080304" pitchFamily="49" charset="-128"/>
                <a:cs typeface="Arial" panose="020B0604020202020204" pitchFamily="34" charset="0"/>
              </a:rPr>
              <a:t>[Option pour les mobilités sortantes :</a:t>
            </a:r>
            <a:r>
              <a:rPr lang="fr-FR" sz="2800" dirty="0">
                <a:effectLst/>
                <a:latin typeface="+mj-lt"/>
                <a:ea typeface="MS Mincho" panose="02020609040205080304" pitchFamily="49" charset="-128"/>
                <a:cs typeface="Arial" panose="020B0604020202020204" pitchFamily="34" charset="0"/>
              </a:rPr>
              <a:t> </a:t>
            </a:r>
            <a:r>
              <a:rPr lang="fr-FR" sz="2800" dirty="0">
                <a:solidFill>
                  <a:srgbClr val="002060"/>
                </a:solidFill>
                <a:effectLst/>
                <a:highlight>
                  <a:srgbClr val="D3D3D3"/>
                </a:highlight>
                <a:latin typeface="+mj-lt"/>
                <a:ea typeface="MS Mincho" panose="02020609040205080304" pitchFamily="49" charset="-128"/>
                <a:cs typeface="Arial" panose="020B0604020202020204" pitchFamily="34" charset="0"/>
              </a:rPr>
              <a:t>Nom officiel complet de l’organisme/consortium/organisme d'envoi bénéficiaire et code Erasmus le cas échéant</a:t>
            </a:r>
            <a:r>
              <a:rPr lang="fr-FR" sz="2800" b="1" i="1" dirty="0">
                <a:solidFill>
                  <a:srgbClr val="4AA55B"/>
                </a:solidFill>
                <a:effectLst/>
                <a:latin typeface="+mj-lt"/>
                <a:ea typeface="MS Mincho" panose="02020609040205080304" pitchFamily="49" charset="-128"/>
                <a:cs typeface="Arial" panose="020B0604020202020204" pitchFamily="34" charset="0"/>
              </a:rPr>
              <a:t>] </a:t>
            </a:r>
            <a:r>
              <a:rPr lang="fr-FR" sz="2800" b="1" dirty="0">
                <a:solidFill>
                  <a:schemeClr val="tx2">
                    <a:lumMod val="50000"/>
                  </a:schemeClr>
                </a:solidFill>
                <a:effectLst/>
                <a:latin typeface="+mj-lt"/>
                <a:ea typeface="MS Mincho" panose="02020609040205080304" pitchFamily="49" charset="-128"/>
                <a:cs typeface="Arial" panose="020B0604020202020204" pitchFamily="34" charset="0"/>
              </a:rPr>
              <a:t>CFA LEEM Apprentissage/Consortium du CFA LEEM Apprentissage/OID </a:t>
            </a:r>
            <a:r>
              <a:rPr lang="fr-FR" sz="2800" kern="0" dirty="0">
                <a:solidFill>
                  <a:schemeClr val="tx2">
                    <a:lumMod val="50000"/>
                  </a:schemeClr>
                </a:solidFill>
                <a:effectLst/>
                <a:latin typeface="+mj-lt"/>
                <a:ea typeface="Times New Roman" panose="02020603050405020304" pitchFamily="18" charset="0"/>
              </a:rPr>
              <a:t>E10294066</a:t>
            </a:r>
            <a:br>
              <a:rPr lang="fr-FR" sz="2800" b="1" i="1" dirty="0">
                <a:solidFill>
                  <a:srgbClr val="4AA55B"/>
                </a:solidFill>
                <a:effectLst/>
                <a:latin typeface="+mj-lt"/>
                <a:ea typeface="MS Mincho" panose="02020609040205080304" pitchFamily="49" charset="-128"/>
                <a:cs typeface="Arial" panose="020B0604020202020204" pitchFamily="34" charset="0"/>
              </a:rPr>
            </a:br>
            <a:r>
              <a:rPr lang="fr-FR" sz="2800" b="0" spc="-160" dirty="0">
                <a:solidFill>
                  <a:schemeClr val="tx1"/>
                </a:solidFill>
                <a:latin typeface="+mj-lt"/>
                <a:cs typeface="Tahoma"/>
              </a:rPr>
              <a:t>Vous réalisez une mobilité </a:t>
            </a:r>
            <a:r>
              <a:rPr lang="fr-FR" sz="2800" i="1" spc="-160" dirty="0">
                <a:solidFill>
                  <a:srgbClr val="92D050"/>
                </a:solidFill>
                <a:latin typeface="+mj-lt"/>
                <a:cs typeface="Tahoma"/>
              </a:rPr>
              <a:t>sortante</a:t>
            </a:r>
            <a:r>
              <a:rPr lang="fr-FR" sz="2800" b="0" spc="-160" dirty="0">
                <a:solidFill>
                  <a:schemeClr val="tx1"/>
                </a:solidFill>
                <a:latin typeface="+mj-lt"/>
                <a:cs typeface="Tahoma"/>
              </a:rPr>
              <a:t> (de France vers l’étranger). </a:t>
            </a:r>
            <a:br>
              <a:rPr lang="fr-FR" sz="2800" b="0" spc="-160" dirty="0">
                <a:solidFill>
                  <a:schemeClr val="tx1"/>
                </a:solidFill>
                <a:latin typeface="+mj-lt"/>
                <a:cs typeface="Tahoma"/>
              </a:rPr>
            </a:br>
            <a:r>
              <a:rPr lang="fr-FR" sz="1800" dirty="0">
                <a:solidFill>
                  <a:srgbClr val="17375E"/>
                </a:solidFill>
                <a:effectLst/>
                <a:latin typeface="Calibri" panose="020F0502020204030204" pitchFamily="34" charset="0"/>
                <a:ea typeface="MS Mincho" panose="02020609040205080304" pitchFamily="49" charset="-128"/>
                <a:cs typeface="Arial" panose="020B0604020202020204" pitchFamily="34" charset="0"/>
              </a:rPr>
              <a:t>15, rue Rieux – 92100 BOULOGNE-BILLANCOURT - FRANCE </a:t>
            </a:r>
            <a:br>
              <a:rPr lang="fr-FR" sz="1800" dirty="0">
                <a:effectLst/>
                <a:latin typeface="Cambria" panose="02040503050406030204" pitchFamily="18" charset="0"/>
                <a:ea typeface="MS Mincho" panose="02020609040205080304" pitchFamily="49" charset="-128"/>
                <a:cs typeface="Arial" panose="020B0604020202020204" pitchFamily="34" charset="0"/>
              </a:rPr>
            </a:br>
            <a:r>
              <a:rPr lang="fr-FR" sz="2800" b="0" spc="-160" dirty="0">
                <a:solidFill>
                  <a:schemeClr val="tx2">
                    <a:lumMod val="50000"/>
                  </a:schemeClr>
                </a:solidFill>
                <a:latin typeface="+mj-lt"/>
                <a:cs typeface="Tahoma"/>
              </a:rPr>
              <a:t>E-mail : </a:t>
            </a:r>
            <a:r>
              <a:rPr lang="en-US" sz="1800" dirty="0">
                <a:solidFill>
                  <a:srgbClr val="002060"/>
                </a:solidFill>
                <a:effectLst/>
                <a:latin typeface="Calibri" panose="020F0502020204030204" pitchFamily="34" charset="0"/>
                <a:ea typeface="MS Mincho" panose="02020609040205080304" pitchFamily="49" charset="-128"/>
                <a:cs typeface="Arial" panose="020B0604020202020204" pitchFamily="34" charset="0"/>
                <a:hlinkClick r:id="rId3"/>
              </a:rPr>
              <a:t>mobilite-internationale@leem-apprentissage.org</a:t>
            </a:r>
            <a:br>
              <a:rPr lang="en-US" sz="1800" dirty="0">
                <a:solidFill>
                  <a:srgbClr val="002060"/>
                </a:solidFill>
                <a:effectLst/>
                <a:latin typeface="Calibri" panose="020F0502020204030204" pitchFamily="34" charset="0"/>
                <a:ea typeface="MS Mincho" panose="02020609040205080304" pitchFamily="49" charset="-128"/>
                <a:cs typeface="Arial" panose="020B0604020202020204" pitchFamily="34" charset="0"/>
              </a:rPr>
            </a:br>
            <a:br>
              <a:rPr lang="en-US" sz="1800" dirty="0">
                <a:solidFill>
                  <a:srgbClr val="002060"/>
                </a:solidFill>
                <a:effectLst/>
                <a:latin typeface="Calibri" panose="020F0502020204030204" pitchFamily="34" charset="0"/>
                <a:ea typeface="MS Mincho" panose="02020609040205080304" pitchFamily="49" charset="-128"/>
                <a:cs typeface="Arial" panose="020B0604020202020204" pitchFamily="34" charset="0"/>
              </a:rPr>
            </a:br>
            <a:r>
              <a:rPr lang="fr-FR" sz="2400" b="0" spc="-160" dirty="0">
                <a:solidFill>
                  <a:schemeClr val="tx1"/>
                </a:solidFill>
                <a:latin typeface="+mj-lt"/>
                <a:cs typeface="Tahoma"/>
              </a:rPr>
              <a:t>Je suis la représentante pour le CFA</a:t>
            </a:r>
            <a:r>
              <a:rPr lang="fr-FR" sz="1800" b="0" spc="-160" dirty="0">
                <a:solidFill>
                  <a:schemeClr val="tx1"/>
                </a:solidFill>
                <a:latin typeface="+mj-lt"/>
                <a:cs typeface="Tahoma"/>
              </a:rPr>
              <a:t>.</a:t>
            </a:r>
            <a:br>
              <a:rPr lang="fr-FR" sz="1800" dirty="0">
                <a:effectLst/>
                <a:latin typeface="Cambria" panose="02040503050406030204" pitchFamily="18" charset="0"/>
                <a:ea typeface="MS Mincho" panose="02020609040205080304" pitchFamily="49" charset="-128"/>
                <a:cs typeface="Arial" panose="020B0604020202020204" pitchFamily="34" charset="0"/>
              </a:rPr>
            </a:br>
            <a:br>
              <a:rPr lang="fr-FR" sz="2800" b="0" spc="-160" dirty="0">
                <a:latin typeface="+mj-lt"/>
                <a:cs typeface="Tahoma"/>
              </a:rPr>
            </a:br>
            <a:br>
              <a:rPr lang="fr-FR" sz="2800" b="0" spc="-160" dirty="0">
                <a:latin typeface="+mj-lt"/>
                <a:cs typeface="Tahoma"/>
              </a:rPr>
            </a:br>
            <a:br>
              <a:rPr lang="fr-FR" sz="2800" b="0" spc="-160" dirty="0">
                <a:latin typeface="+mj-lt"/>
                <a:cs typeface="Tahoma"/>
              </a:rPr>
            </a:br>
            <a:br>
              <a:rPr lang="fr-FR" sz="2800" b="0" spc="-160" dirty="0">
                <a:latin typeface="+mj-lt"/>
                <a:cs typeface="Tahoma"/>
              </a:rPr>
            </a:br>
            <a:br>
              <a:rPr lang="fr-FR" sz="2800" b="0" spc="-160" dirty="0">
                <a:latin typeface="+mj-lt"/>
                <a:cs typeface="Tahoma"/>
              </a:rPr>
            </a:br>
            <a:br>
              <a:rPr lang="fr-FR" sz="2800" b="0" spc="-160" dirty="0">
                <a:solidFill>
                  <a:schemeClr val="tx1"/>
                </a:solidFill>
                <a:latin typeface="+mj-lt"/>
                <a:cs typeface="Tahoma"/>
              </a:rPr>
            </a:br>
            <a:br>
              <a:rPr lang="fr-FR" sz="2800" b="0" spc="-160" dirty="0">
                <a:latin typeface="+mj-lt"/>
                <a:cs typeface="Tahoma"/>
              </a:rPr>
            </a:br>
            <a:r>
              <a:rPr lang="fr-FR" sz="2800" b="0" spc="-160" dirty="0">
                <a:solidFill>
                  <a:schemeClr val="tx1"/>
                </a:solidFill>
                <a:latin typeface="+mj-lt"/>
                <a:cs typeface="Tahoma"/>
              </a:rPr>
              <a:t>Vous êtes le participant. Il faut remplir vos informations en détail. Veillez à remplir de façon bien détaillée votre RIB (pour le bon versement de votre bourse Erasmus +.</a:t>
            </a:r>
            <a:br>
              <a:rPr lang="fr-FR" sz="2800" b="0" spc="-160" dirty="0">
                <a:latin typeface="+mj-lt"/>
                <a:cs typeface="Tahoma"/>
              </a:rPr>
            </a:br>
            <a:br>
              <a:rPr lang="fr-FR" sz="2800" b="0" spc="-160" dirty="0">
                <a:latin typeface="+mj-lt"/>
                <a:cs typeface="Tahoma"/>
              </a:rPr>
            </a:br>
            <a:r>
              <a:rPr lang="fr-FR" sz="2800" b="0" spc="-160" dirty="0">
                <a:latin typeface="+mj-lt"/>
                <a:cs typeface="Tahoma"/>
              </a:rPr>
              <a:t>								</a:t>
            </a:r>
            <a:r>
              <a:rPr lang="fr-FR" sz="2800" b="0" spc="-160" dirty="0">
                <a:solidFill>
                  <a:schemeClr val="tx2">
                    <a:lumMod val="50000"/>
                  </a:schemeClr>
                </a:solidFill>
                <a:latin typeface="+mj-lt"/>
                <a:cs typeface="Tahoma"/>
              </a:rPr>
              <a:t>Page 2 sur 21 du kit</a:t>
            </a:r>
            <a:endParaRPr sz="2800" dirty="0">
              <a:solidFill>
                <a:schemeClr val="tx2">
                  <a:lumMod val="50000"/>
                </a:schemeClr>
              </a:solidFill>
              <a:latin typeface="+mj-lt"/>
              <a:cs typeface="Tahoma"/>
            </a:endParaRPr>
          </a:p>
        </p:txBody>
      </p:sp>
      <p:grpSp>
        <p:nvGrpSpPr>
          <p:cNvPr id="6" name="object 6"/>
          <p:cNvGrpSpPr/>
          <p:nvPr/>
        </p:nvGrpSpPr>
        <p:grpSpPr>
          <a:xfrm>
            <a:off x="-4549" y="9151372"/>
            <a:ext cx="2895476" cy="1140746"/>
            <a:chOff x="124" y="8063516"/>
            <a:chExt cx="4743450" cy="1878330"/>
          </a:xfrm>
        </p:grpSpPr>
        <p:sp>
          <p:nvSpPr>
            <p:cNvPr id="7" name="object 7"/>
            <p:cNvSpPr/>
            <p:nvPr/>
          </p:nvSpPr>
          <p:spPr>
            <a:xfrm>
              <a:off x="124" y="8150875"/>
              <a:ext cx="4743450" cy="1790700"/>
            </a:xfrm>
            <a:custGeom>
              <a:avLst/>
              <a:gdLst/>
              <a:ahLst/>
              <a:cxnLst/>
              <a:rect l="l" t="t" r="r" b="b"/>
              <a:pathLst>
                <a:path w="4743450" h="1790700">
                  <a:moveTo>
                    <a:pt x="4743200" y="1790699"/>
                  </a:moveTo>
                  <a:lnTo>
                    <a:pt x="0" y="1790699"/>
                  </a:lnTo>
                  <a:lnTo>
                    <a:pt x="0" y="0"/>
                  </a:lnTo>
                  <a:lnTo>
                    <a:pt x="4743200" y="0"/>
                  </a:lnTo>
                  <a:lnTo>
                    <a:pt x="4743200" y="1790699"/>
                  </a:lnTo>
                  <a:close/>
                </a:path>
              </a:pathLst>
            </a:custGeom>
            <a:solidFill>
              <a:srgbClr val="CC1F3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8" name="object 8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382637" y="8063516"/>
              <a:ext cx="3981449" cy="1828799"/>
            </a:xfrm>
            <a:prstGeom prst="rect">
              <a:avLst/>
            </a:prstGeom>
          </p:spPr>
        </p:pic>
      </p:grpSp>
      <p:pic>
        <p:nvPicPr>
          <p:cNvPr id="10" name="Image 9">
            <a:extLst>
              <a:ext uri="{FF2B5EF4-FFF2-40B4-BE49-F238E27FC236}">
                <a16:creationId xmlns:a16="http://schemas.microsoft.com/office/drawing/2014/main" id="{C324BF77-B362-24E8-2859-3C89B3A476B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63045" y="893502"/>
            <a:ext cx="6544909" cy="364914"/>
          </a:xfrm>
          <a:prstGeom prst="rect">
            <a:avLst/>
          </a:prstGeom>
        </p:spPr>
      </p:pic>
      <p:pic>
        <p:nvPicPr>
          <p:cNvPr id="12" name="Image 11">
            <a:extLst>
              <a:ext uri="{FF2B5EF4-FFF2-40B4-BE49-F238E27FC236}">
                <a16:creationId xmlns:a16="http://schemas.microsoft.com/office/drawing/2014/main" id="{F50A1BDD-1B85-C84B-43FD-3E40638B9D8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45930" y="5295900"/>
            <a:ext cx="3759777" cy="2477541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10CD4A12-1992-6798-0AD2-3A09C6E0D8F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57200" y="495301"/>
            <a:ext cx="16916400" cy="13572946"/>
          </a:xfrm>
        </p:spPr>
        <p:txBody>
          <a:bodyPr/>
          <a:lstStyle/>
          <a:p>
            <a:r>
              <a:rPr lang="fr-FR" sz="2800" u="sng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MS Mincho" panose="02020609040205080304" pitchFamily="49" charset="-128"/>
              </a:rPr>
              <a:t>Vous devez cocher la première case: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fr-FR" sz="1800" dirty="0">
                <a:solidFill>
                  <a:srgbClr val="002060"/>
                </a:solidFill>
                <a:effectLst/>
                <a:latin typeface="Calibri" panose="020F0502020204030204" pitchFamily="34" charset="0"/>
                <a:ea typeface="MS Mincho" panose="02020609040205080304" pitchFamily="49" charset="-128"/>
              </a:rPr>
              <a:t> allocataire de fonds européens Erasmus+</a:t>
            </a:r>
            <a:endParaRPr lang="fr-FR" sz="2800" dirty="0">
              <a:latin typeface="+mj-lt"/>
            </a:endParaRPr>
          </a:p>
          <a:p>
            <a:pPr algn="ctr"/>
            <a:r>
              <a:rPr lang="fr-FR" sz="2800" dirty="0">
                <a:solidFill>
                  <a:schemeClr val="accent1">
                    <a:lumMod val="50000"/>
                  </a:schemeClr>
                </a:solidFill>
                <a:latin typeface="+mj-lt"/>
              </a:rPr>
              <a:t>Page 3 sur 21 du kit</a:t>
            </a:r>
          </a:p>
          <a:p>
            <a:pPr algn="ctr"/>
            <a:endParaRPr lang="fr-FR" sz="2800" dirty="0">
              <a:solidFill>
                <a:schemeClr val="accent1">
                  <a:lumMod val="50000"/>
                </a:schemeClr>
              </a:solidFill>
              <a:latin typeface="+mj-lt"/>
            </a:endParaRP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fr-FR" sz="1800" dirty="0">
                <a:solidFill>
                  <a:srgbClr val="002060"/>
                </a:solidFill>
                <a:effectLst/>
                <a:latin typeface="Calibri" panose="020F0502020204030204" pitchFamily="34" charset="0"/>
                <a:ea typeface="MS Mincho" panose="02020609040205080304" pitchFamily="49" charset="-128"/>
              </a:rPr>
              <a:t>Allocation de base pour la contribution aux frais de séjour des mobilités physiques longues</a:t>
            </a:r>
            <a:endParaRPr lang="fr-FR" sz="2800" dirty="0">
              <a:latin typeface="+mj-lt"/>
            </a:endParaRPr>
          </a:p>
          <a:p>
            <a:r>
              <a:rPr lang="fr-FR" sz="2800" dirty="0">
                <a:latin typeface="+mj-lt"/>
              </a:rPr>
              <a:t>Vous avez le droit à un financement supplémentaire:</a:t>
            </a:r>
          </a:p>
          <a:p>
            <a:pPr marL="285750" indent="-285750">
              <a:buFontTx/>
              <a:buChar char="-"/>
            </a:pPr>
            <a:r>
              <a:rPr lang="fr-FR" sz="2800" dirty="0">
                <a:latin typeface="+mj-lt"/>
              </a:rPr>
              <a:t>Si vous réalisez une mobilité de stage : +150 euros par mois, cochez alors 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sz="1800" dirty="0" err="1">
                <a:solidFill>
                  <a:srgbClr val="002060"/>
                </a:solidFill>
                <a:effectLst/>
                <a:latin typeface="Calibri" panose="020F0502020204030204" pitchFamily="34" charset="0"/>
                <a:ea typeface="MS Mincho" panose="02020609040205080304" pitchFamily="49" charset="-128"/>
                <a:cs typeface="Arial" panose="020B0604020202020204" pitchFamily="34" charset="0"/>
              </a:rPr>
              <a:t>Complément</a:t>
            </a:r>
            <a:r>
              <a:rPr lang="en-US" sz="1800" dirty="0">
                <a:solidFill>
                  <a:srgbClr val="002060"/>
                </a:solidFill>
                <a:effectLst/>
                <a:latin typeface="Calibri" panose="020F0502020204030204" pitchFamily="34" charset="0"/>
                <a:ea typeface="MS Mincho" panose="02020609040205080304" pitchFamily="49" charset="-128"/>
                <a:cs typeface="Arial" panose="020B0604020202020204" pitchFamily="34" charset="0"/>
              </a:rPr>
              <a:t> applicable aux </a:t>
            </a:r>
            <a:r>
              <a:rPr lang="en-US" sz="1800" dirty="0" err="1">
                <a:solidFill>
                  <a:srgbClr val="002060"/>
                </a:solidFill>
                <a:effectLst/>
                <a:latin typeface="Calibri" panose="020F0502020204030204" pitchFamily="34" charset="0"/>
                <a:ea typeface="MS Mincho" panose="02020609040205080304" pitchFamily="49" charset="-128"/>
                <a:cs typeface="Arial" panose="020B0604020202020204" pitchFamily="34" charset="0"/>
              </a:rPr>
              <a:t>mobilités</a:t>
            </a:r>
            <a:r>
              <a:rPr lang="en-US" sz="1800" dirty="0">
                <a:solidFill>
                  <a:srgbClr val="002060"/>
                </a:solidFill>
                <a:effectLst/>
                <a:latin typeface="Calibri" panose="020F0502020204030204" pitchFamily="34" charset="0"/>
                <a:ea typeface="MS Mincho" panose="02020609040205080304" pitchFamily="49" charset="-128"/>
                <a:cs typeface="Arial" panose="020B0604020202020204" pitchFamily="34" charset="0"/>
              </a:rPr>
              <a:t> de stage </a:t>
            </a:r>
            <a:endParaRPr lang="fr-FR" sz="1800" dirty="0">
              <a:effectLst/>
              <a:latin typeface="Cambria" panose="02040503050406030204" pitchFamily="18" charset="0"/>
              <a:ea typeface="MS Mincho" panose="02020609040205080304" pitchFamily="49" charset="-128"/>
              <a:cs typeface="Arial" panose="020B0604020202020204" pitchFamily="34" charset="0"/>
            </a:endParaRPr>
          </a:p>
          <a:p>
            <a:pPr marL="285750" indent="-285750">
              <a:buFontTx/>
              <a:buChar char="-"/>
            </a:pPr>
            <a:endParaRPr lang="fr-FR" sz="2800" dirty="0">
              <a:latin typeface="+mj-lt"/>
            </a:endParaRPr>
          </a:p>
          <a:p>
            <a:pPr marL="285750" indent="-285750">
              <a:buFontTx/>
              <a:buChar char="-"/>
            </a:pPr>
            <a:r>
              <a:rPr lang="fr-FR" sz="2800" dirty="0">
                <a:latin typeface="+mj-lt"/>
              </a:rPr>
              <a:t>Si vous voyagez en train jusqu’à votre lieu de mobilité à l’étranger (</a:t>
            </a:r>
            <a:r>
              <a:rPr lang="fr-FR" sz="28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  <a:cs typeface="Aptos" panose="020B0004020202020204" pitchFamily="34" charset="0"/>
              </a:rPr>
              <a:t>complément pour moyen de transport écoresponsable)</a:t>
            </a:r>
            <a:r>
              <a:rPr lang="fr-FR" sz="2800" dirty="0">
                <a:latin typeface="+mj-lt"/>
              </a:rPr>
              <a:t> : + 50 euros</a:t>
            </a:r>
          </a:p>
          <a:p>
            <a:endParaRPr lang="fr-FR" sz="2800" dirty="0">
              <a:latin typeface="+mj-lt"/>
            </a:endParaRPr>
          </a:p>
          <a:p>
            <a:pPr marL="285750" indent="-285750">
              <a:buFontTx/>
              <a:buChar char="-"/>
            </a:pPr>
            <a:r>
              <a:rPr lang="fr-FR" sz="2800" dirty="0">
                <a:latin typeface="+mj-lt"/>
              </a:rPr>
              <a:t>Si vous êtes boursier : +250 euros par mois</a:t>
            </a:r>
          </a:p>
          <a:p>
            <a:endParaRPr lang="fr-FR" sz="2800" dirty="0">
              <a:latin typeface="+mj-lt"/>
            </a:endParaRPr>
          </a:p>
          <a:p>
            <a:r>
              <a:rPr lang="fr-FR" sz="2800" dirty="0">
                <a:latin typeface="+mj-lt"/>
              </a:rPr>
              <a:t>							</a:t>
            </a:r>
            <a:r>
              <a:rPr lang="fr-FR" sz="2800" dirty="0">
                <a:solidFill>
                  <a:schemeClr val="accent1">
                    <a:lumMod val="50000"/>
                  </a:schemeClr>
                </a:solidFill>
                <a:latin typeface="+mj-lt"/>
              </a:rPr>
              <a:t>Page 4 sur 21 du kit</a:t>
            </a:r>
          </a:p>
          <a:p>
            <a:r>
              <a:rPr lang="fr-FR" sz="2800" dirty="0">
                <a:solidFill>
                  <a:schemeClr val="tx1"/>
                </a:solidFill>
                <a:latin typeface="+mj-lt"/>
              </a:rPr>
              <a:t>Au </a:t>
            </a:r>
            <a:r>
              <a:rPr lang="fr-FR" sz="2800" dirty="0">
                <a:solidFill>
                  <a:schemeClr val="tx1"/>
                </a:solidFill>
                <a:effectLst/>
                <a:latin typeface="+mj-lt"/>
                <a:ea typeface="Times New Roman" panose="02020603050405020304" pitchFamily="18" charset="0"/>
                <a:cs typeface="Aptos" panose="020B0004020202020204" pitchFamily="34" charset="0"/>
              </a:rPr>
              <a:t>§ </a:t>
            </a:r>
            <a:r>
              <a:rPr lang="fr-FR" sz="2800" dirty="0">
                <a:solidFill>
                  <a:schemeClr val="tx1"/>
                </a:solidFill>
                <a:latin typeface="+mj-lt"/>
              </a:rPr>
              <a:t>2.3, indiquez les mêmes dates que celles sur votre convention de mobilité.</a:t>
            </a:r>
          </a:p>
          <a:p>
            <a:r>
              <a:rPr lang="fr-FR" sz="2800" dirty="0">
                <a:solidFill>
                  <a:schemeClr val="tx1"/>
                </a:solidFill>
                <a:latin typeface="+mj-lt"/>
                <a:ea typeface="Times New Roman" panose="02020603050405020304" pitchFamily="18" charset="0"/>
                <a:cs typeface="Aptos" panose="020B0004020202020204" pitchFamily="34" charset="0"/>
              </a:rPr>
              <a:t>A</a:t>
            </a:r>
            <a:r>
              <a:rPr lang="fr-FR" sz="2800" dirty="0">
                <a:solidFill>
                  <a:schemeClr val="tx1"/>
                </a:solidFill>
                <a:effectLst/>
                <a:latin typeface="+mj-lt"/>
                <a:ea typeface="Times New Roman" panose="02020603050405020304" pitchFamily="18" charset="0"/>
                <a:cs typeface="Aptos" panose="020B0004020202020204" pitchFamily="34" charset="0"/>
              </a:rPr>
              <a:t>u §2.4, vous devez choisir </a:t>
            </a:r>
            <a:r>
              <a:rPr lang="fr-FR" sz="2800" u="sng" dirty="0">
                <a:solidFill>
                  <a:schemeClr val="tx1"/>
                </a:solidFill>
                <a:effectLst/>
                <a:latin typeface="+mj-lt"/>
                <a:ea typeface="Times New Roman" panose="02020603050405020304" pitchFamily="18" charset="0"/>
                <a:cs typeface="Aptos" panose="020B0004020202020204" pitchFamily="34" charset="0"/>
              </a:rPr>
              <a:t>l’attestation de présence.</a:t>
            </a:r>
          </a:p>
          <a:p>
            <a:r>
              <a:rPr lang="fr-FR" sz="2800" dirty="0">
                <a:solidFill>
                  <a:schemeClr val="tx1"/>
                </a:solidFill>
                <a:latin typeface="+mj-lt"/>
                <a:ea typeface="Aptos" panose="020B0004020202020204" pitchFamily="34" charset="0"/>
                <a:cs typeface="Aptos" panose="020B0004020202020204" pitchFamily="34" charset="0"/>
              </a:rPr>
              <a:t>Au </a:t>
            </a:r>
            <a:r>
              <a:rPr lang="fr-FR" sz="2800" dirty="0">
                <a:solidFill>
                  <a:schemeClr val="tx1"/>
                </a:solidFill>
                <a:effectLst/>
                <a:latin typeface="+mj-lt"/>
                <a:ea typeface="Times New Roman" panose="02020603050405020304" pitchFamily="18" charset="0"/>
                <a:cs typeface="Aptos" panose="020B0004020202020204" pitchFamily="34" charset="0"/>
              </a:rPr>
              <a:t>§ 3.2, indiquez le même nombre de jours que celui écrit sur votre convention de mobilité.</a:t>
            </a:r>
          </a:p>
          <a:p>
            <a:endParaRPr lang="fr-FR" sz="2800" u="sng" dirty="0">
              <a:solidFill>
                <a:schemeClr val="tx1"/>
              </a:solidFill>
              <a:latin typeface="+mj-lt"/>
              <a:ea typeface="Aptos" panose="020B0004020202020204" pitchFamily="34" charset="0"/>
              <a:cs typeface="Aptos" panose="020B0004020202020204" pitchFamily="34" charset="0"/>
            </a:endParaRPr>
          </a:p>
          <a:p>
            <a:r>
              <a:rPr lang="fr-FR" sz="2800" dirty="0">
                <a:solidFill>
                  <a:schemeClr val="tx1"/>
                </a:solidFill>
                <a:latin typeface="+mj-lt"/>
                <a:ea typeface="Aptos" panose="020B0004020202020204" pitchFamily="34" charset="0"/>
                <a:cs typeface="Aptos" panose="020B0004020202020204" pitchFamily="34" charset="0"/>
              </a:rPr>
              <a:t>Au </a:t>
            </a:r>
            <a:r>
              <a:rPr lang="fr-FR" sz="2800" dirty="0">
                <a:solidFill>
                  <a:schemeClr val="tx1"/>
                </a:solidFill>
                <a:effectLst/>
                <a:latin typeface="+mj-lt"/>
                <a:ea typeface="Times New Roman" panose="02020603050405020304" pitchFamily="18" charset="0"/>
                <a:cs typeface="Aptos" panose="020B0004020202020204" pitchFamily="34" charset="0"/>
              </a:rPr>
              <a:t>§ </a:t>
            </a:r>
            <a:r>
              <a:rPr lang="fr-FR" sz="2800" dirty="0">
                <a:solidFill>
                  <a:schemeClr val="tx1"/>
                </a:solidFill>
                <a:latin typeface="+mj-lt"/>
                <a:ea typeface="Aptos" panose="020B0004020202020204" pitchFamily="34" charset="0"/>
                <a:cs typeface="Aptos" panose="020B0004020202020204" pitchFamily="34" charset="0"/>
              </a:rPr>
              <a:t>6.2 indiquez votre assurance et numéro de police (idem que convention de mobilité)</a:t>
            </a:r>
          </a:p>
          <a:p>
            <a:r>
              <a:rPr lang="fr-FR" sz="2800" dirty="0">
                <a:solidFill>
                  <a:schemeClr val="tx1"/>
                </a:solidFill>
                <a:effectLst/>
                <a:latin typeface="+mj-lt"/>
                <a:ea typeface="Aptos" panose="020B0004020202020204" pitchFamily="34" charset="0"/>
                <a:cs typeface="Aptos" panose="020B0004020202020204" pitchFamily="34" charset="0"/>
              </a:rPr>
              <a:t>Au </a:t>
            </a:r>
            <a:r>
              <a:rPr lang="fr-FR" sz="2800" dirty="0">
                <a:solidFill>
                  <a:schemeClr val="tx1"/>
                </a:solidFill>
                <a:effectLst/>
                <a:latin typeface="+mj-lt"/>
                <a:ea typeface="Times New Roman" panose="02020603050405020304" pitchFamily="18" charset="0"/>
                <a:cs typeface="Aptos" panose="020B0004020202020204" pitchFamily="34" charset="0"/>
              </a:rPr>
              <a:t>§ </a:t>
            </a:r>
            <a:r>
              <a:rPr lang="fr-FR" sz="2800" dirty="0">
                <a:solidFill>
                  <a:schemeClr val="tx1"/>
                </a:solidFill>
                <a:effectLst/>
                <a:latin typeface="+mj-lt"/>
                <a:ea typeface="Aptos" panose="020B0004020202020204" pitchFamily="34" charset="0"/>
                <a:cs typeface="Aptos" panose="020B0004020202020204" pitchFamily="34" charset="0"/>
              </a:rPr>
              <a:t>7.2 ; indiquez votre niveau de langue (celle que vous allez pratiquer en mobilité).</a:t>
            </a:r>
          </a:p>
          <a:p>
            <a:endParaRPr lang="fr-FR" dirty="0">
              <a:latin typeface="ArialMT"/>
            </a:endParaRPr>
          </a:p>
          <a:p>
            <a:endParaRPr lang="fr-FR" dirty="0">
              <a:latin typeface="ArialMT"/>
            </a:endParaRPr>
          </a:p>
          <a:p>
            <a:endParaRPr lang="fr-FR" dirty="0">
              <a:latin typeface="ArialMT"/>
            </a:endParaRPr>
          </a:p>
          <a:p>
            <a:r>
              <a:rPr lang="fr-FR" dirty="0">
                <a:latin typeface="ArialMT"/>
              </a:rPr>
              <a:t>											</a:t>
            </a:r>
          </a:p>
          <a:p>
            <a:endParaRPr lang="fr-FR" dirty="0">
              <a:latin typeface="ArialMT"/>
            </a:endParaRPr>
          </a:p>
          <a:p>
            <a:endParaRPr lang="fr-FR" dirty="0">
              <a:latin typeface="ArialMT"/>
            </a:endParaRPr>
          </a:p>
          <a:p>
            <a:endParaRPr lang="fr-FR" dirty="0">
              <a:latin typeface="ArialMT"/>
            </a:endParaRPr>
          </a:p>
          <a:p>
            <a:endParaRPr lang="fr-FR" dirty="0">
              <a:latin typeface="ArialMT"/>
            </a:endParaRPr>
          </a:p>
          <a:p>
            <a:endParaRPr lang="fr-FR" dirty="0">
              <a:latin typeface="ArialMT"/>
            </a:endParaRPr>
          </a:p>
          <a:p>
            <a:endParaRPr lang="fr-FR" dirty="0">
              <a:latin typeface="ArialMT"/>
            </a:endParaRPr>
          </a:p>
          <a:p>
            <a:endParaRPr lang="fr-FR" dirty="0">
              <a:latin typeface="ArialMT"/>
            </a:endParaRPr>
          </a:p>
          <a:p>
            <a:endParaRPr lang="fr-FR" dirty="0">
              <a:latin typeface="ArialMT"/>
            </a:endParaRPr>
          </a:p>
          <a:p>
            <a:endParaRPr lang="fr-FR" dirty="0">
              <a:latin typeface="ArialMT"/>
            </a:endParaRPr>
          </a:p>
          <a:p>
            <a:endParaRPr lang="fr-FR" dirty="0">
              <a:latin typeface="ArialMT"/>
            </a:endParaRPr>
          </a:p>
          <a:p>
            <a:endParaRPr lang="fr-FR" dirty="0">
              <a:latin typeface="ArialMT"/>
            </a:endParaRPr>
          </a:p>
          <a:p>
            <a:endParaRPr lang="fr-FR" dirty="0">
              <a:latin typeface="ArialMT"/>
            </a:endParaRPr>
          </a:p>
          <a:p>
            <a:endParaRPr lang="fr-FR" dirty="0">
              <a:latin typeface="ArialMT"/>
            </a:endParaRPr>
          </a:p>
          <a:p>
            <a:endParaRPr lang="fr-FR" dirty="0"/>
          </a:p>
        </p:txBody>
      </p:sp>
      <p:grpSp>
        <p:nvGrpSpPr>
          <p:cNvPr id="4" name="object 6">
            <a:extLst>
              <a:ext uri="{FF2B5EF4-FFF2-40B4-BE49-F238E27FC236}">
                <a16:creationId xmlns:a16="http://schemas.microsoft.com/office/drawing/2014/main" id="{73442D4A-CEDB-66BD-E4EB-D16209DFB68F}"/>
              </a:ext>
            </a:extLst>
          </p:cNvPr>
          <p:cNvGrpSpPr/>
          <p:nvPr/>
        </p:nvGrpSpPr>
        <p:grpSpPr>
          <a:xfrm>
            <a:off x="0" y="9029700"/>
            <a:ext cx="2895476" cy="1140746"/>
            <a:chOff x="124" y="8063516"/>
            <a:chExt cx="4743450" cy="1878330"/>
          </a:xfrm>
        </p:grpSpPr>
        <p:sp>
          <p:nvSpPr>
            <p:cNvPr id="5" name="object 7">
              <a:extLst>
                <a:ext uri="{FF2B5EF4-FFF2-40B4-BE49-F238E27FC236}">
                  <a16:creationId xmlns:a16="http://schemas.microsoft.com/office/drawing/2014/main" id="{5AB7B2FF-2367-0F3C-4EA6-B04B657B0A0D}"/>
                </a:ext>
              </a:extLst>
            </p:cNvPr>
            <p:cNvSpPr/>
            <p:nvPr/>
          </p:nvSpPr>
          <p:spPr>
            <a:xfrm>
              <a:off x="124" y="8150875"/>
              <a:ext cx="4743450" cy="1790700"/>
            </a:xfrm>
            <a:custGeom>
              <a:avLst/>
              <a:gdLst/>
              <a:ahLst/>
              <a:cxnLst/>
              <a:rect l="l" t="t" r="r" b="b"/>
              <a:pathLst>
                <a:path w="4743450" h="1790700">
                  <a:moveTo>
                    <a:pt x="4743200" y="1790699"/>
                  </a:moveTo>
                  <a:lnTo>
                    <a:pt x="0" y="1790699"/>
                  </a:lnTo>
                  <a:lnTo>
                    <a:pt x="0" y="0"/>
                  </a:lnTo>
                  <a:lnTo>
                    <a:pt x="4743200" y="0"/>
                  </a:lnTo>
                  <a:lnTo>
                    <a:pt x="4743200" y="1790699"/>
                  </a:lnTo>
                  <a:close/>
                </a:path>
              </a:pathLst>
            </a:custGeom>
            <a:solidFill>
              <a:srgbClr val="CC1F3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" name="object 8">
              <a:extLst>
                <a:ext uri="{FF2B5EF4-FFF2-40B4-BE49-F238E27FC236}">
                  <a16:creationId xmlns:a16="http://schemas.microsoft.com/office/drawing/2014/main" id="{EC346FE2-CF14-141B-E150-CCB226396F8E}"/>
                </a:ext>
              </a:extLst>
            </p:cNvPr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382637" y="8063516"/>
              <a:ext cx="3981449" cy="1828799"/>
            </a:xfrm>
            <a:prstGeom prst="rect">
              <a:avLst/>
            </a:prstGeom>
          </p:spPr>
        </p:pic>
      </p:grpSp>
      <p:grpSp>
        <p:nvGrpSpPr>
          <p:cNvPr id="7" name="object 2">
            <a:extLst>
              <a:ext uri="{FF2B5EF4-FFF2-40B4-BE49-F238E27FC236}">
                <a16:creationId xmlns:a16="http://schemas.microsoft.com/office/drawing/2014/main" id="{C8948729-482A-7615-892E-6263F171B91E}"/>
              </a:ext>
            </a:extLst>
          </p:cNvPr>
          <p:cNvGrpSpPr/>
          <p:nvPr/>
        </p:nvGrpSpPr>
        <p:grpSpPr>
          <a:xfrm>
            <a:off x="14249400" y="0"/>
            <a:ext cx="4038931" cy="10287635"/>
            <a:chOff x="10651822" y="0"/>
            <a:chExt cx="7636509" cy="10287635"/>
          </a:xfrm>
        </p:grpSpPr>
        <p:pic>
          <p:nvPicPr>
            <p:cNvPr id="8" name="object 3">
              <a:extLst>
                <a:ext uri="{FF2B5EF4-FFF2-40B4-BE49-F238E27FC236}">
                  <a16:creationId xmlns:a16="http://schemas.microsoft.com/office/drawing/2014/main" id="{1E7A1831-101A-4DDE-E219-C7FC0B635ABC}"/>
                </a:ext>
              </a:extLst>
            </p:cNvPr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0651822" y="0"/>
              <a:ext cx="7636176" cy="10286999"/>
            </a:xfrm>
            <a:prstGeom prst="rect">
              <a:avLst/>
            </a:prstGeom>
          </p:spPr>
        </p:pic>
        <p:sp>
          <p:nvSpPr>
            <p:cNvPr id="9" name="object 4">
              <a:extLst>
                <a:ext uri="{FF2B5EF4-FFF2-40B4-BE49-F238E27FC236}">
                  <a16:creationId xmlns:a16="http://schemas.microsoft.com/office/drawing/2014/main" id="{28AB4158-3335-6712-5E5A-7DF96223C54C}"/>
                </a:ext>
              </a:extLst>
            </p:cNvPr>
            <p:cNvSpPr/>
            <p:nvPr/>
          </p:nvSpPr>
          <p:spPr>
            <a:xfrm>
              <a:off x="16430612" y="0"/>
              <a:ext cx="1857375" cy="1857375"/>
            </a:xfrm>
            <a:custGeom>
              <a:avLst/>
              <a:gdLst/>
              <a:ahLst/>
              <a:cxnLst/>
              <a:rect l="l" t="t" r="r" b="b"/>
              <a:pathLst>
                <a:path w="1857375" h="1857375">
                  <a:moveTo>
                    <a:pt x="0" y="0"/>
                  </a:moveTo>
                  <a:lnTo>
                    <a:pt x="1857373" y="0"/>
                  </a:lnTo>
                  <a:lnTo>
                    <a:pt x="1857373" y="185737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C1F3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270600601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A40229E7-5644-7703-0A33-9BDB5A11F2C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14400" y="2366010"/>
            <a:ext cx="16459200" cy="5078313"/>
          </a:xfrm>
        </p:spPr>
        <p:txBody>
          <a:bodyPr/>
          <a:lstStyle/>
          <a:p>
            <a:pPr algn="just"/>
            <a:r>
              <a:rPr lang="en-US" sz="1800" b="1" dirty="0">
                <a:effectLst/>
                <a:latin typeface="Calibri" panose="020F0502020204030204" pitchFamily="34" charset="0"/>
                <a:ea typeface="MS Mincho" panose="02020609040205080304" pitchFamily="49" charset="-128"/>
                <a:cs typeface="Arial" panose="020B0604020202020204" pitchFamily="34" charset="0"/>
              </a:rPr>
              <a:t>ARTICLE 6 – </a:t>
            </a:r>
            <a:r>
              <a:rPr lang="en-US" sz="1800" b="1" dirty="0">
                <a:solidFill>
                  <a:srgbClr val="A6A6A6"/>
                </a:solidFill>
                <a:effectLst/>
                <a:latin typeface="Calibri" panose="020F0502020204030204" pitchFamily="34" charset="0"/>
                <a:ea typeface="MS Mincho" panose="02020609040205080304" pitchFamily="49" charset="-128"/>
                <a:cs typeface="Arial" panose="020B0604020202020204" pitchFamily="34" charset="0"/>
              </a:rPr>
              <a:t>INSURANCE /</a:t>
            </a:r>
            <a:r>
              <a:rPr lang="en-US" sz="1800" b="1" dirty="0">
                <a:effectLst/>
                <a:latin typeface="Calibri" panose="020F0502020204030204" pitchFamily="34" charset="0"/>
                <a:ea typeface="MS Mincho" panose="02020609040205080304" pitchFamily="49" charset="-128"/>
                <a:cs typeface="Arial" panose="020B0604020202020204" pitchFamily="34" charset="0"/>
              </a:rPr>
              <a:t> </a:t>
            </a:r>
            <a:r>
              <a:rPr lang="en-US" sz="1800" b="1" dirty="0">
                <a:solidFill>
                  <a:srgbClr val="002060"/>
                </a:solidFill>
                <a:effectLst/>
                <a:latin typeface="Calibri" panose="020F0502020204030204" pitchFamily="34" charset="0"/>
                <a:ea typeface="MS Mincho" panose="02020609040205080304" pitchFamily="49" charset="-128"/>
                <a:cs typeface="Arial" panose="020B0604020202020204" pitchFamily="34" charset="0"/>
              </a:rPr>
              <a:t>ASSURANCE</a:t>
            </a:r>
            <a:endParaRPr lang="fr-FR" sz="1800" dirty="0">
              <a:effectLst/>
              <a:latin typeface="Cambria" panose="02040503050406030204" pitchFamily="18" charset="0"/>
              <a:ea typeface="MS Mincho" panose="02020609040205080304" pitchFamily="49" charset="-128"/>
              <a:cs typeface="Arial" panose="020B0604020202020204" pitchFamily="34" charset="0"/>
            </a:endParaRPr>
          </a:p>
          <a:p>
            <a:pPr algn="just"/>
            <a:endParaRPr lang="en-GB" sz="1800" dirty="0">
              <a:effectLst/>
              <a:latin typeface="Calibri" panose="020F0502020204030204" pitchFamily="34" charset="0"/>
              <a:ea typeface="MS Mincho" panose="02020609040205080304" pitchFamily="49" charset="-128"/>
              <a:cs typeface="Arial" panose="020B0604020202020204" pitchFamily="34" charset="0"/>
            </a:endParaRPr>
          </a:p>
          <a:p>
            <a:pPr algn="just"/>
            <a:endParaRPr lang="en-GB" dirty="0">
              <a:latin typeface="Calibri" panose="020F0502020204030204" pitchFamily="34" charset="0"/>
              <a:ea typeface="MS Mincho" panose="02020609040205080304" pitchFamily="49" charset="-128"/>
              <a:cs typeface="Arial" panose="020B0604020202020204" pitchFamily="34" charset="0"/>
            </a:endParaRPr>
          </a:p>
          <a:p>
            <a:pPr algn="just"/>
            <a:endParaRPr lang="en-GB" sz="1800" dirty="0">
              <a:effectLst/>
              <a:latin typeface="Calibri" panose="020F0502020204030204" pitchFamily="34" charset="0"/>
              <a:ea typeface="MS Mincho" panose="02020609040205080304" pitchFamily="49" charset="-128"/>
              <a:cs typeface="Arial" panose="020B0604020202020204" pitchFamily="34" charset="0"/>
            </a:endParaRPr>
          </a:p>
          <a:p>
            <a:pPr algn="just"/>
            <a:r>
              <a:rPr lang="en-GB" sz="1800" dirty="0">
                <a:effectLst/>
                <a:latin typeface="Calibri" panose="020F0502020204030204" pitchFamily="34" charset="0"/>
                <a:ea typeface="MS Mincho" panose="02020609040205080304" pitchFamily="49" charset="-128"/>
                <a:cs typeface="Arial" panose="020B0604020202020204" pitchFamily="34" charset="0"/>
              </a:rPr>
              <a:t>6.3	</a:t>
            </a:r>
            <a:r>
              <a:rPr lang="en-GB" sz="1800" dirty="0">
                <a:solidFill>
                  <a:srgbClr val="A6A6A6"/>
                </a:solidFill>
                <a:effectLst/>
                <a:latin typeface="Calibri" panose="020F0502020204030204" pitchFamily="34" charset="0"/>
                <a:ea typeface="MS Mincho" panose="02020609040205080304" pitchFamily="49" charset="-128"/>
                <a:cs typeface="Arial" panose="020B0604020202020204" pitchFamily="34" charset="0"/>
              </a:rPr>
              <a:t>The responsible party for taking the insurance coverage is: </a:t>
            </a:r>
            <a:r>
              <a:rPr lang="en-GB" sz="1800" dirty="0">
                <a:solidFill>
                  <a:srgbClr val="A6A6A6"/>
                </a:solidFill>
                <a:effectLst/>
                <a:highlight>
                  <a:srgbClr val="D3D3D3"/>
                </a:highlight>
                <a:latin typeface="Calibri" panose="020F0502020204030204" pitchFamily="34" charset="0"/>
                <a:ea typeface="MS Mincho" panose="02020609040205080304" pitchFamily="49" charset="-128"/>
                <a:cs typeface="Arial" panose="020B0604020202020204" pitchFamily="34" charset="0"/>
              </a:rPr>
              <a:t>the participant</a:t>
            </a:r>
          </a:p>
          <a:p>
            <a:pPr algn="just"/>
            <a:r>
              <a:rPr lang="fr-FR" sz="1800" dirty="0">
                <a:solidFill>
                  <a:srgbClr val="002060"/>
                </a:solidFill>
                <a:effectLst/>
                <a:latin typeface="Calibri" panose="020F0502020204030204" pitchFamily="34" charset="0"/>
                <a:ea typeface="MS Mincho" panose="02020609040205080304" pitchFamily="49" charset="-128"/>
                <a:cs typeface="Arial" panose="020B0604020202020204" pitchFamily="34" charset="0"/>
              </a:rPr>
              <a:t>La partie responsable de la souscription de l’assurance est : </a:t>
            </a:r>
            <a:r>
              <a:rPr lang="fr-FR" sz="1800" dirty="0">
                <a:solidFill>
                  <a:srgbClr val="002060"/>
                </a:solidFill>
                <a:effectLst/>
                <a:highlight>
                  <a:srgbClr val="D3D3D3"/>
                </a:highlight>
                <a:latin typeface="Calibri" panose="020F0502020204030204" pitchFamily="34" charset="0"/>
                <a:ea typeface="MS Mincho" panose="02020609040205080304" pitchFamily="49" charset="-128"/>
                <a:cs typeface="Arial" panose="020B0604020202020204" pitchFamily="34" charset="0"/>
              </a:rPr>
              <a:t>le participant. </a:t>
            </a:r>
            <a:endParaRPr lang="fr-FR" sz="1800" dirty="0">
              <a:effectLst/>
              <a:latin typeface="Cambria" panose="02040503050406030204" pitchFamily="18" charset="0"/>
              <a:ea typeface="MS Mincho" panose="02020609040205080304" pitchFamily="49" charset="-128"/>
              <a:cs typeface="Arial" panose="020B0604020202020204" pitchFamily="34" charset="0"/>
            </a:endParaRPr>
          </a:p>
          <a:p>
            <a:pPr algn="just"/>
            <a:r>
              <a:rPr lang="en-GB" sz="1800" dirty="0">
                <a:solidFill>
                  <a:srgbClr val="A6A6A6"/>
                </a:solidFill>
                <a:effectLst/>
                <a:highlight>
                  <a:srgbClr val="D3D3D3"/>
                </a:highlight>
                <a:latin typeface="Calibri" panose="020F0502020204030204" pitchFamily="34" charset="0"/>
                <a:ea typeface="MS Mincho" panose="02020609040205080304" pitchFamily="49" charset="-128"/>
                <a:cs typeface="Arial" panose="020B0604020202020204" pitchFamily="34" charset="0"/>
              </a:rPr>
              <a:t> </a:t>
            </a:r>
          </a:p>
          <a:p>
            <a:pPr algn="just"/>
            <a:r>
              <a:rPr lang="en-GB" sz="2800" dirty="0" err="1">
                <a:solidFill>
                  <a:schemeClr val="tx1"/>
                </a:solidFill>
                <a:ea typeface="MS Mincho" panose="02020609040205080304" pitchFamily="49" charset="-128"/>
                <a:cs typeface="Arial" panose="020B0604020202020204" pitchFamily="34" charset="0"/>
              </a:rPr>
              <a:t>Enlevez</a:t>
            </a:r>
            <a:r>
              <a:rPr lang="en-GB" sz="2800" dirty="0">
                <a:solidFill>
                  <a:schemeClr val="tx1"/>
                </a:solidFill>
                <a:ea typeface="MS Mincho" panose="02020609040205080304" pitchFamily="49" charset="-128"/>
                <a:cs typeface="Arial" panose="020B0604020202020204" pitchFamily="34" charset="0"/>
              </a:rPr>
              <a:t> les </a:t>
            </a:r>
            <a:r>
              <a:rPr lang="en-GB" sz="2800" dirty="0" err="1">
                <a:solidFill>
                  <a:schemeClr val="tx1"/>
                </a:solidFill>
                <a:ea typeface="MS Mincho" panose="02020609040205080304" pitchFamily="49" charset="-128"/>
                <a:cs typeface="Arial" panose="020B0604020202020204" pitchFamily="34" charset="0"/>
              </a:rPr>
              <a:t>autres</a:t>
            </a:r>
            <a:r>
              <a:rPr lang="en-GB" sz="2800" dirty="0">
                <a:solidFill>
                  <a:schemeClr val="tx1"/>
                </a:solidFill>
                <a:ea typeface="MS Mincho" panose="02020609040205080304" pitchFamily="49" charset="-128"/>
                <a:cs typeface="Arial" panose="020B0604020202020204" pitchFamily="34" charset="0"/>
              </a:rPr>
              <a:t> parties et surtout </a:t>
            </a:r>
            <a:r>
              <a:rPr lang="en-GB" sz="2800" dirty="0" err="1">
                <a:solidFill>
                  <a:schemeClr val="tx1"/>
                </a:solidFill>
                <a:ea typeface="MS Mincho" panose="02020609040205080304" pitchFamily="49" charset="-128"/>
                <a:cs typeface="Arial" panose="020B0604020202020204" pitchFamily="34" charset="0"/>
              </a:rPr>
              <a:t>i</a:t>
            </a:r>
            <a:r>
              <a:rPr lang="en-GB" sz="2800" dirty="0" err="1">
                <a:solidFill>
                  <a:schemeClr val="tx1"/>
                </a:solidFill>
                <a:effectLst/>
                <a:ea typeface="MS Mincho" panose="02020609040205080304" pitchFamily="49" charset="-128"/>
                <a:cs typeface="Arial" panose="020B0604020202020204" pitchFamily="34" charset="0"/>
              </a:rPr>
              <a:t>ndiquez</a:t>
            </a:r>
            <a:r>
              <a:rPr lang="en-GB" sz="2800" dirty="0">
                <a:solidFill>
                  <a:schemeClr val="tx1"/>
                </a:solidFill>
                <a:effectLst/>
                <a:ea typeface="MS Mincho" panose="02020609040205080304" pitchFamily="49" charset="-128"/>
                <a:cs typeface="Arial" panose="020B0604020202020204" pitchFamily="34" charset="0"/>
              </a:rPr>
              <a:t> </a:t>
            </a:r>
            <a:r>
              <a:rPr lang="en-GB" sz="2800" dirty="0" err="1">
                <a:solidFill>
                  <a:schemeClr val="tx1"/>
                </a:solidFill>
                <a:effectLst/>
                <a:ea typeface="MS Mincho" panose="02020609040205080304" pitchFamily="49" charset="-128"/>
                <a:cs typeface="Arial" panose="020B0604020202020204" pitchFamily="34" charset="0"/>
              </a:rPr>
              <a:t>votre</a:t>
            </a:r>
            <a:r>
              <a:rPr lang="en-GB" sz="2800" dirty="0">
                <a:solidFill>
                  <a:schemeClr val="tx1"/>
                </a:solidFill>
                <a:effectLst/>
                <a:ea typeface="MS Mincho" panose="02020609040205080304" pitchFamily="49" charset="-128"/>
                <a:cs typeface="Arial" panose="020B0604020202020204" pitchFamily="34" charset="0"/>
              </a:rPr>
              <a:t> assurance et </a:t>
            </a:r>
            <a:r>
              <a:rPr lang="en-GB" sz="2800" dirty="0" err="1">
                <a:solidFill>
                  <a:schemeClr val="tx1"/>
                </a:solidFill>
                <a:effectLst/>
                <a:ea typeface="MS Mincho" panose="02020609040205080304" pitchFamily="49" charset="-128"/>
                <a:cs typeface="Arial" panose="020B0604020202020204" pitchFamily="34" charset="0"/>
              </a:rPr>
              <a:t>numéro</a:t>
            </a:r>
            <a:r>
              <a:rPr lang="en-GB" sz="2800" dirty="0">
                <a:solidFill>
                  <a:schemeClr val="tx1"/>
                </a:solidFill>
                <a:effectLst/>
                <a:ea typeface="MS Mincho" panose="02020609040205080304" pitchFamily="49" charset="-128"/>
                <a:cs typeface="Arial" panose="020B0604020202020204" pitchFamily="34" charset="0"/>
              </a:rPr>
              <a:t> de police.</a:t>
            </a:r>
          </a:p>
          <a:p>
            <a:pPr algn="just"/>
            <a:endParaRPr lang="en-GB" sz="2800" dirty="0">
              <a:solidFill>
                <a:schemeClr val="tx1"/>
              </a:solidFill>
              <a:ea typeface="MS Mincho" panose="02020609040205080304" pitchFamily="49" charset="-128"/>
              <a:cs typeface="Arial" panose="020B0604020202020204" pitchFamily="34" charset="0"/>
            </a:endParaRPr>
          </a:p>
          <a:p>
            <a:pPr algn="just"/>
            <a:endParaRPr lang="en-GB" sz="2800" dirty="0">
              <a:solidFill>
                <a:schemeClr val="tx1"/>
              </a:solidFill>
              <a:effectLst/>
              <a:ea typeface="MS Mincho" panose="02020609040205080304" pitchFamily="49" charset="-128"/>
              <a:cs typeface="Arial" panose="020B0604020202020204" pitchFamily="34" charset="0"/>
            </a:endParaRPr>
          </a:p>
          <a:p>
            <a:pPr algn="just"/>
            <a:endParaRPr lang="en-GB" sz="2800" dirty="0">
              <a:solidFill>
                <a:schemeClr val="tx1"/>
              </a:solidFill>
              <a:ea typeface="MS Mincho" panose="02020609040205080304" pitchFamily="49" charset="-128"/>
              <a:cs typeface="Arial" panose="020B0604020202020204" pitchFamily="34" charset="0"/>
            </a:endParaRPr>
          </a:p>
          <a:p>
            <a:pPr algn="just"/>
            <a:r>
              <a:rPr lang="en-US" sz="1800" b="1" dirty="0">
                <a:effectLst/>
                <a:latin typeface="Calibri" panose="020F0502020204030204" pitchFamily="34" charset="0"/>
                <a:ea typeface="MS Mincho" panose="02020609040205080304" pitchFamily="49" charset="-128"/>
                <a:cs typeface="Arial" panose="020B0604020202020204" pitchFamily="34" charset="0"/>
              </a:rPr>
              <a:t>ARTICLE 13 – </a:t>
            </a:r>
            <a:r>
              <a:rPr lang="en-US" sz="1800" b="1" dirty="0">
                <a:solidFill>
                  <a:srgbClr val="A6A6A6"/>
                </a:solidFill>
                <a:effectLst/>
                <a:latin typeface="Calibri" panose="020F0502020204030204" pitchFamily="34" charset="0"/>
                <a:ea typeface="MS Mincho" panose="02020609040205080304" pitchFamily="49" charset="-128"/>
                <a:cs typeface="Arial" panose="020B0604020202020204" pitchFamily="34" charset="0"/>
              </a:rPr>
              <a:t>LIABILITY / </a:t>
            </a:r>
            <a:r>
              <a:rPr lang="en-US" sz="1800" b="1" dirty="0">
                <a:solidFill>
                  <a:srgbClr val="002060"/>
                </a:solidFill>
                <a:effectLst/>
                <a:latin typeface="Calibri" panose="020F0502020204030204" pitchFamily="34" charset="0"/>
                <a:ea typeface="MS Mincho" panose="02020609040205080304" pitchFamily="49" charset="-128"/>
                <a:cs typeface="Arial" panose="020B0604020202020204" pitchFamily="34" charset="0"/>
              </a:rPr>
              <a:t>RESPONSABILITE</a:t>
            </a:r>
            <a:endParaRPr lang="fr-FR" sz="1800" dirty="0">
              <a:effectLst/>
              <a:latin typeface="Cambria" panose="02040503050406030204" pitchFamily="18" charset="0"/>
              <a:ea typeface="MS Mincho" panose="02020609040205080304" pitchFamily="49" charset="-128"/>
              <a:cs typeface="Arial" panose="020B0604020202020204" pitchFamily="34" charset="0"/>
            </a:endParaRPr>
          </a:p>
          <a:p>
            <a:pPr algn="just"/>
            <a:endParaRPr lang="en-GB" sz="2800" dirty="0">
              <a:solidFill>
                <a:schemeClr val="tx1"/>
              </a:solidFill>
              <a:effectLst/>
              <a:ea typeface="MS Mincho" panose="02020609040205080304" pitchFamily="49" charset="-128"/>
              <a:cs typeface="Arial" panose="020B0604020202020204" pitchFamily="34" charset="0"/>
            </a:endParaRPr>
          </a:p>
          <a:p>
            <a:pPr algn="just"/>
            <a:r>
              <a:rPr lang="en-GB" sz="2800" dirty="0" err="1">
                <a:solidFill>
                  <a:schemeClr val="tx1"/>
                </a:solidFill>
                <a:ea typeface="MS Mincho" panose="02020609040205080304" pitchFamily="49" charset="-128"/>
                <a:cs typeface="Arial" panose="020B0604020202020204" pitchFamily="34" charset="0"/>
              </a:rPr>
              <a:t>Ajoutez</a:t>
            </a:r>
            <a:r>
              <a:rPr lang="en-GB" sz="2800">
                <a:solidFill>
                  <a:schemeClr val="tx1"/>
                </a:solidFill>
                <a:ea typeface="MS Mincho" panose="02020609040205080304" pitchFamily="49" charset="-128"/>
                <a:cs typeface="Arial" panose="020B0604020202020204" pitchFamily="34" charset="0"/>
              </a:rPr>
              <a:t> le pays : FRANCE</a:t>
            </a:r>
            <a:endParaRPr lang="fr-FR" sz="2800" dirty="0">
              <a:solidFill>
                <a:schemeClr val="tx1"/>
              </a:solidFill>
              <a:effectLst/>
              <a:ea typeface="MS Mincho" panose="02020609040205080304" pitchFamily="49" charset="-128"/>
              <a:cs typeface="Arial" panose="020B0604020202020204" pitchFamily="34" charset="0"/>
            </a:endParaRPr>
          </a:p>
          <a:p>
            <a:endParaRPr lang="fr-FR" dirty="0"/>
          </a:p>
        </p:txBody>
      </p:sp>
      <p:grpSp>
        <p:nvGrpSpPr>
          <p:cNvPr id="4" name="object 2">
            <a:extLst>
              <a:ext uri="{FF2B5EF4-FFF2-40B4-BE49-F238E27FC236}">
                <a16:creationId xmlns:a16="http://schemas.microsoft.com/office/drawing/2014/main" id="{E85C240F-30D2-9DCF-976F-7596FA06FE68}"/>
              </a:ext>
            </a:extLst>
          </p:cNvPr>
          <p:cNvGrpSpPr/>
          <p:nvPr/>
        </p:nvGrpSpPr>
        <p:grpSpPr>
          <a:xfrm>
            <a:off x="14249400" y="0"/>
            <a:ext cx="4038931" cy="10287635"/>
            <a:chOff x="10651822" y="0"/>
            <a:chExt cx="7636509" cy="10287635"/>
          </a:xfrm>
        </p:grpSpPr>
        <p:pic>
          <p:nvPicPr>
            <p:cNvPr id="5" name="object 3">
              <a:extLst>
                <a:ext uri="{FF2B5EF4-FFF2-40B4-BE49-F238E27FC236}">
                  <a16:creationId xmlns:a16="http://schemas.microsoft.com/office/drawing/2014/main" id="{B7CDD7BB-5494-304E-3D95-57C8E8AFF450}"/>
                </a:ext>
              </a:extLst>
            </p:cNvPr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0651822" y="0"/>
              <a:ext cx="7636176" cy="10286999"/>
            </a:xfrm>
            <a:prstGeom prst="rect">
              <a:avLst/>
            </a:prstGeom>
          </p:spPr>
        </p:pic>
        <p:sp>
          <p:nvSpPr>
            <p:cNvPr id="6" name="object 4">
              <a:extLst>
                <a:ext uri="{FF2B5EF4-FFF2-40B4-BE49-F238E27FC236}">
                  <a16:creationId xmlns:a16="http://schemas.microsoft.com/office/drawing/2014/main" id="{4CAC9D19-B30C-729A-2340-2BAFD867C8DC}"/>
                </a:ext>
              </a:extLst>
            </p:cNvPr>
            <p:cNvSpPr/>
            <p:nvPr/>
          </p:nvSpPr>
          <p:spPr>
            <a:xfrm>
              <a:off x="16430612" y="0"/>
              <a:ext cx="1857375" cy="1857375"/>
            </a:xfrm>
            <a:custGeom>
              <a:avLst/>
              <a:gdLst/>
              <a:ahLst/>
              <a:cxnLst/>
              <a:rect l="l" t="t" r="r" b="b"/>
              <a:pathLst>
                <a:path w="1857375" h="1857375">
                  <a:moveTo>
                    <a:pt x="0" y="0"/>
                  </a:moveTo>
                  <a:lnTo>
                    <a:pt x="1857373" y="0"/>
                  </a:lnTo>
                  <a:lnTo>
                    <a:pt x="1857373" y="185737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C1F3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7" name="object 6">
            <a:extLst>
              <a:ext uri="{FF2B5EF4-FFF2-40B4-BE49-F238E27FC236}">
                <a16:creationId xmlns:a16="http://schemas.microsoft.com/office/drawing/2014/main" id="{A6DF59D6-A70E-37F6-85BC-835EC6914A2C}"/>
              </a:ext>
            </a:extLst>
          </p:cNvPr>
          <p:cNvGrpSpPr/>
          <p:nvPr/>
        </p:nvGrpSpPr>
        <p:grpSpPr>
          <a:xfrm>
            <a:off x="0" y="9029700"/>
            <a:ext cx="2895476" cy="1140746"/>
            <a:chOff x="124" y="8063516"/>
            <a:chExt cx="4743450" cy="1878330"/>
          </a:xfrm>
        </p:grpSpPr>
        <p:sp>
          <p:nvSpPr>
            <p:cNvPr id="8" name="object 7">
              <a:extLst>
                <a:ext uri="{FF2B5EF4-FFF2-40B4-BE49-F238E27FC236}">
                  <a16:creationId xmlns:a16="http://schemas.microsoft.com/office/drawing/2014/main" id="{EA5574EB-D5C6-9BAB-1746-97D9AEAF432A}"/>
                </a:ext>
              </a:extLst>
            </p:cNvPr>
            <p:cNvSpPr/>
            <p:nvPr/>
          </p:nvSpPr>
          <p:spPr>
            <a:xfrm>
              <a:off x="124" y="8150875"/>
              <a:ext cx="4743450" cy="1790700"/>
            </a:xfrm>
            <a:custGeom>
              <a:avLst/>
              <a:gdLst/>
              <a:ahLst/>
              <a:cxnLst/>
              <a:rect l="l" t="t" r="r" b="b"/>
              <a:pathLst>
                <a:path w="4743450" h="1790700">
                  <a:moveTo>
                    <a:pt x="4743200" y="1790699"/>
                  </a:moveTo>
                  <a:lnTo>
                    <a:pt x="0" y="1790699"/>
                  </a:lnTo>
                  <a:lnTo>
                    <a:pt x="0" y="0"/>
                  </a:lnTo>
                  <a:lnTo>
                    <a:pt x="4743200" y="0"/>
                  </a:lnTo>
                  <a:lnTo>
                    <a:pt x="4743200" y="1790699"/>
                  </a:lnTo>
                  <a:close/>
                </a:path>
              </a:pathLst>
            </a:custGeom>
            <a:solidFill>
              <a:srgbClr val="CC1F3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9" name="object 8">
              <a:extLst>
                <a:ext uri="{FF2B5EF4-FFF2-40B4-BE49-F238E27FC236}">
                  <a16:creationId xmlns:a16="http://schemas.microsoft.com/office/drawing/2014/main" id="{3200C61C-61F3-EAE9-44AC-2528C92E0A4C}"/>
                </a:ext>
              </a:extLst>
            </p:cNvPr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82637" y="8063516"/>
              <a:ext cx="3981449" cy="1828799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30211595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88F75EED-4BD3-4D13-44C3-CE738E389AD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57200" y="2552700"/>
            <a:ext cx="16916400" cy="6276618"/>
          </a:xfrm>
        </p:spPr>
        <p:txBody>
          <a:bodyPr/>
          <a:lstStyle/>
          <a:p>
            <a:endParaRPr lang="fr-FR" sz="2800" dirty="0"/>
          </a:p>
          <a:p>
            <a:endParaRPr lang="fr-FR" sz="2800" dirty="0"/>
          </a:p>
          <a:p>
            <a:endParaRPr lang="fr-FR" sz="2800" dirty="0"/>
          </a:p>
          <a:p>
            <a:endParaRPr lang="fr-FR" sz="2800" dirty="0"/>
          </a:p>
          <a:p>
            <a:endParaRPr lang="fr-FR" sz="2800" dirty="0"/>
          </a:p>
          <a:p>
            <a:endParaRPr lang="fr-FR" sz="2800" dirty="0"/>
          </a:p>
          <a:p>
            <a:endParaRPr lang="fr-FR" sz="2800" dirty="0"/>
          </a:p>
          <a:p>
            <a:endParaRPr lang="fr-FR" sz="2800" dirty="0"/>
          </a:p>
          <a:p>
            <a:endParaRPr lang="fr-FR" sz="2800" dirty="0"/>
          </a:p>
          <a:p>
            <a:endParaRPr lang="fr-FR" sz="2800" dirty="0"/>
          </a:p>
          <a:p>
            <a:endParaRPr lang="fr-FR" sz="2800" dirty="0"/>
          </a:p>
          <a:p>
            <a:endParaRPr lang="fr-FR" sz="2800" dirty="0"/>
          </a:p>
          <a:p>
            <a:r>
              <a:rPr lang="fr-FR" sz="2800" dirty="0"/>
              <a:t>La partie « pendant la mobilité » est à remplir uniquement en cas de changement par rapport</a:t>
            </a:r>
          </a:p>
          <a:p>
            <a:r>
              <a:rPr lang="fr-FR" sz="2800" dirty="0"/>
              <a:t> à ce qui était prévu avant la mobilité.</a:t>
            </a:r>
          </a:p>
          <a:p>
            <a:r>
              <a:rPr lang="fr-FR" sz="2800" dirty="0"/>
              <a:t>La partie « après la mobilité » est obligatoirement à remplir. L’attestation de stage aussi.</a:t>
            </a:r>
          </a:p>
        </p:txBody>
      </p:sp>
      <p:grpSp>
        <p:nvGrpSpPr>
          <p:cNvPr id="4" name="object 2">
            <a:extLst>
              <a:ext uri="{FF2B5EF4-FFF2-40B4-BE49-F238E27FC236}">
                <a16:creationId xmlns:a16="http://schemas.microsoft.com/office/drawing/2014/main" id="{5F6E2561-4BAB-F2D7-4223-A56369CB0AD9}"/>
              </a:ext>
            </a:extLst>
          </p:cNvPr>
          <p:cNvGrpSpPr/>
          <p:nvPr/>
        </p:nvGrpSpPr>
        <p:grpSpPr>
          <a:xfrm>
            <a:off x="14249400" y="0"/>
            <a:ext cx="4038931" cy="10287635"/>
            <a:chOff x="10651822" y="0"/>
            <a:chExt cx="7636509" cy="10287635"/>
          </a:xfrm>
        </p:grpSpPr>
        <p:pic>
          <p:nvPicPr>
            <p:cNvPr id="5" name="object 3">
              <a:extLst>
                <a:ext uri="{FF2B5EF4-FFF2-40B4-BE49-F238E27FC236}">
                  <a16:creationId xmlns:a16="http://schemas.microsoft.com/office/drawing/2014/main" id="{C13CE0F3-7A14-E1A2-B271-E93C6ACF1538}"/>
                </a:ext>
              </a:extLst>
            </p:cNvPr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0651822" y="0"/>
              <a:ext cx="7636176" cy="10286999"/>
            </a:xfrm>
            <a:prstGeom prst="rect">
              <a:avLst/>
            </a:prstGeom>
          </p:spPr>
        </p:pic>
        <p:sp>
          <p:nvSpPr>
            <p:cNvPr id="6" name="object 4">
              <a:extLst>
                <a:ext uri="{FF2B5EF4-FFF2-40B4-BE49-F238E27FC236}">
                  <a16:creationId xmlns:a16="http://schemas.microsoft.com/office/drawing/2014/main" id="{78866AD1-518B-0BCD-5B38-0EDCA9BD584C}"/>
                </a:ext>
              </a:extLst>
            </p:cNvPr>
            <p:cNvSpPr/>
            <p:nvPr/>
          </p:nvSpPr>
          <p:spPr>
            <a:xfrm>
              <a:off x="16430612" y="0"/>
              <a:ext cx="1857375" cy="1857375"/>
            </a:xfrm>
            <a:custGeom>
              <a:avLst/>
              <a:gdLst/>
              <a:ahLst/>
              <a:cxnLst/>
              <a:rect l="l" t="t" r="r" b="b"/>
              <a:pathLst>
                <a:path w="1857375" h="1857375">
                  <a:moveTo>
                    <a:pt x="0" y="0"/>
                  </a:moveTo>
                  <a:lnTo>
                    <a:pt x="1857373" y="0"/>
                  </a:lnTo>
                  <a:lnTo>
                    <a:pt x="1857373" y="185737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C1F3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7" name="object 6">
            <a:extLst>
              <a:ext uri="{FF2B5EF4-FFF2-40B4-BE49-F238E27FC236}">
                <a16:creationId xmlns:a16="http://schemas.microsoft.com/office/drawing/2014/main" id="{80EB18E2-803E-831D-E5C0-E5482F0AB6D5}"/>
              </a:ext>
            </a:extLst>
          </p:cNvPr>
          <p:cNvGrpSpPr/>
          <p:nvPr/>
        </p:nvGrpSpPr>
        <p:grpSpPr>
          <a:xfrm>
            <a:off x="0" y="9029700"/>
            <a:ext cx="2895476" cy="1140746"/>
            <a:chOff x="124" y="8063516"/>
            <a:chExt cx="4743450" cy="1878330"/>
          </a:xfrm>
        </p:grpSpPr>
        <p:sp>
          <p:nvSpPr>
            <p:cNvPr id="8" name="object 7">
              <a:extLst>
                <a:ext uri="{FF2B5EF4-FFF2-40B4-BE49-F238E27FC236}">
                  <a16:creationId xmlns:a16="http://schemas.microsoft.com/office/drawing/2014/main" id="{61F3C956-CB9A-0BB4-A563-844D4DEBE0EF}"/>
                </a:ext>
              </a:extLst>
            </p:cNvPr>
            <p:cNvSpPr/>
            <p:nvPr/>
          </p:nvSpPr>
          <p:spPr>
            <a:xfrm>
              <a:off x="124" y="8150875"/>
              <a:ext cx="4743450" cy="1790700"/>
            </a:xfrm>
            <a:custGeom>
              <a:avLst/>
              <a:gdLst/>
              <a:ahLst/>
              <a:cxnLst/>
              <a:rect l="l" t="t" r="r" b="b"/>
              <a:pathLst>
                <a:path w="4743450" h="1790700">
                  <a:moveTo>
                    <a:pt x="4743200" y="1790699"/>
                  </a:moveTo>
                  <a:lnTo>
                    <a:pt x="0" y="1790699"/>
                  </a:lnTo>
                  <a:lnTo>
                    <a:pt x="0" y="0"/>
                  </a:lnTo>
                  <a:lnTo>
                    <a:pt x="4743200" y="0"/>
                  </a:lnTo>
                  <a:lnTo>
                    <a:pt x="4743200" y="1790699"/>
                  </a:lnTo>
                  <a:close/>
                </a:path>
              </a:pathLst>
            </a:custGeom>
            <a:solidFill>
              <a:srgbClr val="CC1F3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9" name="object 8">
              <a:extLst>
                <a:ext uri="{FF2B5EF4-FFF2-40B4-BE49-F238E27FC236}">
                  <a16:creationId xmlns:a16="http://schemas.microsoft.com/office/drawing/2014/main" id="{63817C54-9097-0D67-E9B5-6FFFC0682B20}"/>
                </a:ext>
              </a:extLst>
            </p:cNvPr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82637" y="8063516"/>
              <a:ext cx="3981449" cy="1828799"/>
            </a:xfrm>
            <a:prstGeom prst="rect">
              <a:avLst/>
            </a:prstGeom>
          </p:spPr>
        </p:pic>
      </p:grpSp>
      <p:pic>
        <p:nvPicPr>
          <p:cNvPr id="11" name="Image 10">
            <a:extLst>
              <a:ext uri="{FF2B5EF4-FFF2-40B4-BE49-F238E27FC236}">
                <a16:creationId xmlns:a16="http://schemas.microsoft.com/office/drawing/2014/main" id="{3B67B318-E525-67AD-E997-435D865B5A0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28414" y="477442"/>
            <a:ext cx="9831172" cy="70304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850514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09592CCF-FF6B-6426-DE9D-5F56A83616E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85800" y="647698"/>
            <a:ext cx="14097000" cy="8617744"/>
          </a:xfrm>
        </p:spPr>
        <p:txBody>
          <a:bodyPr/>
          <a:lstStyle/>
          <a:p>
            <a:pPr algn="l"/>
            <a:r>
              <a:rPr lang="fr-FR" sz="2800" dirty="0"/>
              <a:t>Datez et signez 			</a:t>
            </a:r>
            <a:r>
              <a:rPr lang="fr-FR" sz="2800" dirty="0">
                <a:solidFill>
                  <a:schemeClr val="accent1">
                    <a:lumMod val="50000"/>
                  </a:schemeClr>
                </a:solidFill>
                <a:latin typeface="+mj-lt"/>
              </a:rPr>
              <a:t>Page 9 sur 21 du kit</a:t>
            </a:r>
          </a:p>
          <a:p>
            <a:endParaRPr lang="fr-FR" sz="2800" dirty="0"/>
          </a:p>
          <a:p>
            <a:endParaRPr lang="fr-FR" sz="2800" dirty="0"/>
          </a:p>
          <a:p>
            <a:endParaRPr lang="fr-FR" sz="2800" dirty="0"/>
          </a:p>
          <a:p>
            <a:endParaRPr lang="fr-FR" sz="2800" dirty="0"/>
          </a:p>
          <a:p>
            <a:endParaRPr lang="fr-FR" sz="2800" dirty="0"/>
          </a:p>
          <a:p>
            <a:endParaRPr lang="fr-FR" sz="2800" dirty="0"/>
          </a:p>
          <a:p>
            <a:endParaRPr lang="fr-FR" sz="2800" dirty="0"/>
          </a:p>
          <a:p>
            <a:endParaRPr lang="fr-FR" sz="2800" dirty="0"/>
          </a:p>
          <a:p>
            <a:endParaRPr lang="fr-FR" sz="2800" dirty="0"/>
          </a:p>
          <a:p>
            <a:endParaRPr lang="fr-FR" sz="2800" dirty="0"/>
          </a:p>
          <a:p>
            <a:endParaRPr lang="fr-FR" sz="2800" dirty="0"/>
          </a:p>
          <a:p>
            <a:endParaRPr lang="fr-FR" sz="2800" dirty="0"/>
          </a:p>
          <a:p>
            <a:endParaRPr lang="fr-FR" sz="2800" dirty="0"/>
          </a:p>
          <a:p>
            <a:endParaRPr lang="fr-FR" sz="2800" dirty="0"/>
          </a:p>
          <a:p>
            <a:endParaRPr lang="fr-FR" sz="2800" dirty="0"/>
          </a:p>
          <a:p>
            <a:endParaRPr lang="fr-FR" sz="2800" dirty="0"/>
          </a:p>
          <a:p>
            <a:endParaRPr lang="fr-FR" sz="2800" dirty="0"/>
          </a:p>
          <a:p>
            <a:endParaRPr lang="fr-FR" sz="2800" dirty="0"/>
          </a:p>
          <a:p>
            <a:endParaRPr lang="fr-FR" sz="2800" dirty="0"/>
          </a:p>
        </p:txBody>
      </p:sp>
      <p:grpSp>
        <p:nvGrpSpPr>
          <p:cNvPr id="4" name="object 6">
            <a:extLst>
              <a:ext uri="{FF2B5EF4-FFF2-40B4-BE49-F238E27FC236}">
                <a16:creationId xmlns:a16="http://schemas.microsoft.com/office/drawing/2014/main" id="{EC6C06BB-037F-8B79-B15F-5E0244930753}"/>
              </a:ext>
            </a:extLst>
          </p:cNvPr>
          <p:cNvGrpSpPr/>
          <p:nvPr/>
        </p:nvGrpSpPr>
        <p:grpSpPr>
          <a:xfrm>
            <a:off x="124" y="8801100"/>
            <a:ext cx="2895476" cy="1140746"/>
            <a:chOff x="124" y="8063516"/>
            <a:chExt cx="4743450" cy="1878330"/>
          </a:xfrm>
        </p:grpSpPr>
        <p:sp>
          <p:nvSpPr>
            <p:cNvPr id="5" name="object 7">
              <a:extLst>
                <a:ext uri="{FF2B5EF4-FFF2-40B4-BE49-F238E27FC236}">
                  <a16:creationId xmlns:a16="http://schemas.microsoft.com/office/drawing/2014/main" id="{07C4F60F-B941-61A9-D374-8EE4577A670B}"/>
                </a:ext>
              </a:extLst>
            </p:cNvPr>
            <p:cNvSpPr/>
            <p:nvPr/>
          </p:nvSpPr>
          <p:spPr>
            <a:xfrm>
              <a:off x="124" y="8150875"/>
              <a:ext cx="4743450" cy="1790700"/>
            </a:xfrm>
            <a:custGeom>
              <a:avLst/>
              <a:gdLst/>
              <a:ahLst/>
              <a:cxnLst/>
              <a:rect l="l" t="t" r="r" b="b"/>
              <a:pathLst>
                <a:path w="4743450" h="1790700">
                  <a:moveTo>
                    <a:pt x="4743200" y="1790699"/>
                  </a:moveTo>
                  <a:lnTo>
                    <a:pt x="0" y="1790699"/>
                  </a:lnTo>
                  <a:lnTo>
                    <a:pt x="0" y="0"/>
                  </a:lnTo>
                  <a:lnTo>
                    <a:pt x="4743200" y="0"/>
                  </a:lnTo>
                  <a:lnTo>
                    <a:pt x="4743200" y="1790699"/>
                  </a:lnTo>
                  <a:close/>
                </a:path>
              </a:pathLst>
            </a:custGeom>
            <a:solidFill>
              <a:srgbClr val="CC1F3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" name="object 8">
              <a:extLst>
                <a:ext uri="{FF2B5EF4-FFF2-40B4-BE49-F238E27FC236}">
                  <a16:creationId xmlns:a16="http://schemas.microsoft.com/office/drawing/2014/main" id="{C4CD011B-08C9-FFA2-DF31-4BB5D70AB969}"/>
                </a:ext>
              </a:extLst>
            </p:cNvPr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382637" y="8063516"/>
              <a:ext cx="3981449" cy="1828799"/>
            </a:xfrm>
            <a:prstGeom prst="rect">
              <a:avLst/>
            </a:prstGeom>
          </p:spPr>
        </p:pic>
      </p:grpSp>
      <p:grpSp>
        <p:nvGrpSpPr>
          <p:cNvPr id="7" name="object 2">
            <a:extLst>
              <a:ext uri="{FF2B5EF4-FFF2-40B4-BE49-F238E27FC236}">
                <a16:creationId xmlns:a16="http://schemas.microsoft.com/office/drawing/2014/main" id="{D8AE7123-2A6E-BCD6-3B4B-898CF5D0E75B}"/>
              </a:ext>
            </a:extLst>
          </p:cNvPr>
          <p:cNvGrpSpPr/>
          <p:nvPr/>
        </p:nvGrpSpPr>
        <p:grpSpPr>
          <a:xfrm>
            <a:off x="14249400" y="0"/>
            <a:ext cx="4038931" cy="10287635"/>
            <a:chOff x="10651822" y="0"/>
            <a:chExt cx="7636509" cy="10287635"/>
          </a:xfrm>
        </p:grpSpPr>
        <p:pic>
          <p:nvPicPr>
            <p:cNvPr id="8" name="object 3">
              <a:extLst>
                <a:ext uri="{FF2B5EF4-FFF2-40B4-BE49-F238E27FC236}">
                  <a16:creationId xmlns:a16="http://schemas.microsoft.com/office/drawing/2014/main" id="{C7BF6847-33D2-6EF4-183C-A68F703576BF}"/>
                </a:ext>
              </a:extLst>
            </p:cNvPr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0651822" y="0"/>
              <a:ext cx="7636176" cy="10286999"/>
            </a:xfrm>
            <a:prstGeom prst="rect">
              <a:avLst/>
            </a:prstGeom>
          </p:spPr>
        </p:pic>
        <p:sp>
          <p:nvSpPr>
            <p:cNvPr id="9" name="object 4">
              <a:extLst>
                <a:ext uri="{FF2B5EF4-FFF2-40B4-BE49-F238E27FC236}">
                  <a16:creationId xmlns:a16="http://schemas.microsoft.com/office/drawing/2014/main" id="{25893866-2895-E202-AEDB-44303EB2885D}"/>
                </a:ext>
              </a:extLst>
            </p:cNvPr>
            <p:cNvSpPr/>
            <p:nvPr/>
          </p:nvSpPr>
          <p:spPr>
            <a:xfrm>
              <a:off x="16430612" y="0"/>
              <a:ext cx="1857375" cy="1857375"/>
            </a:xfrm>
            <a:custGeom>
              <a:avLst/>
              <a:gdLst/>
              <a:ahLst/>
              <a:cxnLst/>
              <a:rect l="l" t="t" r="r" b="b"/>
              <a:pathLst>
                <a:path w="1857375" h="1857375">
                  <a:moveTo>
                    <a:pt x="0" y="0"/>
                  </a:moveTo>
                  <a:lnTo>
                    <a:pt x="1857373" y="0"/>
                  </a:lnTo>
                  <a:lnTo>
                    <a:pt x="1857373" y="185737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C1F3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3" name="ZoneTexte 12">
            <a:extLst>
              <a:ext uri="{FF2B5EF4-FFF2-40B4-BE49-F238E27FC236}">
                <a16:creationId xmlns:a16="http://schemas.microsoft.com/office/drawing/2014/main" id="{5EC74C1C-11E0-BC38-6B91-CE4E9742C34A}"/>
              </a:ext>
            </a:extLst>
          </p:cNvPr>
          <p:cNvSpPr txBox="1"/>
          <p:nvPr/>
        </p:nvSpPr>
        <p:spPr>
          <a:xfrm>
            <a:off x="685800" y="1333500"/>
            <a:ext cx="14020800" cy="738663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2800" b="0" dirty="0">
                <a:solidFill>
                  <a:schemeClr val="accent1">
                    <a:lumMod val="75000"/>
                  </a:schemeClr>
                </a:solidFill>
                <a:effectLst/>
                <a:latin typeface="+mj-lt"/>
              </a:rPr>
              <a:t>Page 10 sur 21 : </a:t>
            </a:r>
            <a:r>
              <a:rPr lang="fr-FR" sz="2800" dirty="0">
                <a:solidFill>
                  <a:srgbClr val="00206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Contrat pédagogique – Mobilité étudiante de stage </a:t>
            </a:r>
          </a:p>
          <a:p>
            <a:r>
              <a:rPr lang="en-GB" sz="2800" dirty="0">
                <a:solidFill>
                  <a:srgbClr val="002060"/>
                </a:solidFill>
                <a:effectLst/>
                <a:ea typeface="Calibri" panose="020F0502020204030204" pitchFamily="34" charset="0"/>
              </a:rPr>
              <a:t>Page 11 sur 21 : Avant la mobilite </a:t>
            </a:r>
            <a:r>
              <a:rPr lang="fr-FR" sz="2800" dirty="0">
                <a:solidFill>
                  <a:srgbClr val="00206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endParaRPr lang="fr-FR" sz="2800" dirty="0">
              <a:solidFill>
                <a:srgbClr val="002060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r>
              <a:rPr lang="fr-FR" sz="2800" b="0" dirty="0">
                <a:solidFill>
                  <a:schemeClr val="accent1">
                    <a:lumMod val="75000"/>
                  </a:schemeClr>
                </a:solidFill>
                <a:effectLst/>
                <a:latin typeface="+mj-lt"/>
              </a:rPr>
              <a:t>page 13 sur 21 : </a:t>
            </a:r>
            <a:r>
              <a:rPr lang="fr-FR" sz="2800" dirty="0">
                <a:solidFill>
                  <a:srgbClr val="00206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Organisme d’envoi</a:t>
            </a:r>
            <a:br>
              <a:rPr lang="fr-FR" sz="2800" dirty="0">
                <a:solidFill>
                  <a:srgbClr val="00206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</a:br>
            <a:r>
              <a:rPr lang="fr-FR" sz="2800" b="0" dirty="0">
                <a:solidFill>
                  <a:schemeClr val="tx1"/>
                </a:solidFill>
                <a:effectLst/>
                <a:latin typeface="+mj-lt"/>
                <a:ea typeface="Times New Roman" panose="02020603050405020304" pitchFamily="18" charset="0"/>
                <a:cs typeface="Arial" panose="020B0604020202020204" pitchFamily="34" charset="0"/>
              </a:rPr>
              <a:t>L’organisme bénéficiaire (de la bourse Erasmus +) est le </a:t>
            </a:r>
            <a:r>
              <a:rPr lang="fr-FR" sz="2800" dirty="0">
                <a:solidFill>
                  <a:schemeClr val="tx1"/>
                </a:solidFill>
                <a:effectLst/>
                <a:latin typeface="+mj-lt"/>
                <a:ea typeface="Times New Roman" panose="02020603050405020304" pitchFamily="18" charset="0"/>
                <a:cs typeface="Arial" panose="020B0604020202020204" pitchFamily="34" charset="0"/>
              </a:rPr>
              <a:t>CFA LEEM Apprentissage</a:t>
            </a:r>
            <a:r>
              <a:rPr lang="fr-FR" sz="2800" b="0" dirty="0">
                <a:solidFill>
                  <a:schemeClr val="tx1"/>
                </a:solidFill>
                <a:effectLst/>
                <a:latin typeface="+mj-lt"/>
                <a:ea typeface="Times New Roman" panose="02020603050405020304" pitchFamily="18" charset="0"/>
                <a:cs typeface="Arial" panose="020B0604020202020204" pitchFamily="34" charset="0"/>
              </a:rPr>
              <a:t>.</a:t>
            </a:r>
            <a:br>
              <a:rPr lang="fr-FR" sz="2800" b="0" dirty="0">
                <a:solidFill>
                  <a:schemeClr val="tx1"/>
                </a:solidFill>
                <a:effectLst/>
                <a:latin typeface="+mj-lt"/>
                <a:ea typeface="Times New Roman" panose="02020603050405020304" pitchFamily="18" charset="0"/>
                <a:cs typeface="Arial" panose="020B0604020202020204" pitchFamily="34" charset="0"/>
              </a:rPr>
            </a:br>
            <a:r>
              <a:rPr lang="fr-FR" sz="2800" b="0" dirty="0">
                <a:solidFill>
                  <a:schemeClr val="tx1"/>
                </a:solidFill>
                <a:effectLst/>
                <a:latin typeface="+mj-lt"/>
                <a:ea typeface="Times New Roman" panose="02020603050405020304" pitchFamily="18" charset="0"/>
                <a:cs typeface="Arial" panose="020B0604020202020204" pitchFamily="34" charset="0"/>
              </a:rPr>
              <a:t>Je suis la personne contact : Gabrielle DA CUNHA, r</a:t>
            </a:r>
            <a:r>
              <a:rPr lang="fr-FR" sz="2800" b="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esponsable de l’international, </a:t>
            </a:r>
            <a:r>
              <a:rPr lang="fr-FR" sz="2800" b="0" dirty="0">
                <a:solidFill>
                  <a:schemeClr val="tx1"/>
                </a:solidFill>
                <a:effectLst/>
                <a:latin typeface="+mj-lt"/>
                <a:ea typeface="Times New Roman" panose="02020603050405020304" pitchFamily="18" charset="0"/>
                <a:cs typeface="Arial" panose="020B0604020202020204" pitchFamily="34" charset="0"/>
              </a:rPr>
              <a:t>avec l’email :</a:t>
            </a:r>
            <a:br>
              <a:rPr lang="fr-FR" sz="2800" b="0" dirty="0">
                <a:solidFill>
                  <a:schemeClr val="tx1"/>
                </a:solidFill>
                <a:effectLst/>
                <a:latin typeface="+mj-lt"/>
                <a:ea typeface="Times New Roman" panose="02020603050405020304" pitchFamily="18" charset="0"/>
                <a:cs typeface="Arial" panose="020B0604020202020204" pitchFamily="34" charset="0"/>
              </a:rPr>
            </a:br>
            <a:r>
              <a:rPr lang="fr-FR" sz="2800" b="0" dirty="0">
                <a:solidFill>
                  <a:schemeClr val="tx1"/>
                </a:solidFill>
                <a:effectLst/>
                <a:latin typeface="+mj-lt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2800" b="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hlinkClick r:id="rId4"/>
              </a:rPr>
              <a:t>mobilite-internationale@leem-apprentissage.org</a:t>
            </a:r>
            <a:br>
              <a:rPr lang="fr-FR" sz="2800" b="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</a:br>
            <a:br>
              <a:rPr lang="fr-FR" sz="2800" b="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</a:br>
            <a:r>
              <a:rPr lang="fr-FR" sz="2800" b="0" dirty="0">
                <a:solidFill>
                  <a:schemeClr val="tx1"/>
                </a:solidFill>
                <a:effectLst/>
                <a:latin typeface="+mj-lt"/>
              </a:rPr>
              <a:t>L’organisme d’envoi est votre </a:t>
            </a:r>
            <a:r>
              <a:rPr lang="fr-FR" sz="2800" dirty="0">
                <a:solidFill>
                  <a:schemeClr val="tx1"/>
                </a:solidFill>
                <a:effectLst/>
                <a:latin typeface="+mj-lt"/>
              </a:rPr>
              <a:t>école d’ingénieur-es </a:t>
            </a:r>
            <a:r>
              <a:rPr lang="fr-FR" sz="2800" b="0" dirty="0">
                <a:solidFill>
                  <a:schemeClr val="tx1"/>
                </a:solidFill>
                <a:effectLst/>
                <a:latin typeface="+mj-lt"/>
              </a:rPr>
              <a:t>: indiquez son adresse </a:t>
            </a:r>
            <a:r>
              <a:rPr lang="fr-FR" sz="1800" b="1" i="1" dirty="0">
                <a:solidFill>
                  <a:srgbClr val="00206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Tableau B –  Organisme d’envoi</a:t>
            </a:r>
            <a:br>
              <a:rPr lang="fr-FR" sz="2800" b="0" dirty="0">
                <a:solidFill>
                  <a:schemeClr val="tx1"/>
                </a:solidFill>
                <a:effectLst/>
                <a:latin typeface="+mj-lt"/>
              </a:rPr>
            </a:br>
            <a:br>
              <a:rPr lang="fr-FR" sz="2800" b="0" dirty="0">
                <a:solidFill>
                  <a:schemeClr val="tx1"/>
                </a:solidFill>
                <a:effectLst/>
                <a:latin typeface="+mj-lt"/>
              </a:rPr>
            </a:br>
            <a:r>
              <a:rPr lang="fr-FR" sz="2800" b="0" dirty="0">
                <a:solidFill>
                  <a:schemeClr val="tx1"/>
                </a:solidFill>
                <a:effectLst/>
                <a:latin typeface="+mj-lt"/>
                <a:ea typeface="MS Mincho" panose="02020609040205080304" pitchFamily="49" charset="-128"/>
                <a:cs typeface="Arial" panose="020B0604020202020204" pitchFamily="34" charset="0"/>
              </a:rPr>
              <a:t>L’organisme d’</a:t>
            </a:r>
            <a:r>
              <a:rPr lang="fr-FR" sz="2800" b="0" u="sng" dirty="0">
                <a:solidFill>
                  <a:schemeClr val="tx1"/>
                </a:solidFill>
                <a:effectLst/>
                <a:latin typeface="+mj-lt"/>
                <a:ea typeface="MS Mincho" panose="02020609040205080304" pitchFamily="49" charset="-128"/>
                <a:cs typeface="Arial" panose="020B0604020202020204" pitchFamily="34" charset="0"/>
              </a:rPr>
              <a:t>accueil</a:t>
            </a:r>
            <a:r>
              <a:rPr lang="fr-FR" sz="2800" b="0" dirty="0">
                <a:solidFill>
                  <a:schemeClr val="tx1"/>
                </a:solidFill>
                <a:effectLst/>
                <a:latin typeface="+mj-lt"/>
                <a:ea typeface="MS Mincho" panose="02020609040205080304" pitchFamily="49" charset="-128"/>
                <a:cs typeface="Arial" panose="020B0604020202020204" pitchFamily="34" charset="0"/>
              </a:rPr>
              <a:t> est votre </a:t>
            </a:r>
            <a:r>
              <a:rPr lang="fr-FR" sz="2800" dirty="0">
                <a:solidFill>
                  <a:schemeClr val="tx1"/>
                </a:solidFill>
                <a:effectLst/>
                <a:latin typeface="+mj-lt"/>
                <a:ea typeface="MS Mincho" panose="02020609040205080304" pitchFamily="49" charset="-128"/>
                <a:cs typeface="Arial" panose="020B0604020202020204" pitchFamily="34" charset="0"/>
              </a:rPr>
              <a:t>structure </a:t>
            </a:r>
            <a:r>
              <a:rPr lang="fr-FR" sz="2800" u="sng" dirty="0">
                <a:solidFill>
                  <a:schemeClr val="tx1"/>
                </a:solidFill>
                <a:effectLst/>
                <a:latin typeface="+mj-lt"/>
                <a:ea typeface="MS Mincho" panose="02020609040205080304" pitchFamily="49" charset="-128"/>
                <a:cs typeface="Arial" panose="020B0604020202020204" pitchFamily="34" charset="0"/>
              </a:rPr>
              <a:t>à l’étranger. </a:t>
            </a:r>
            <a:r>
              <a:rPr lang="fr-FR" sz="1800" b="1" i="1" dirty="0">
                <a:solidFill>
                  <a:srgbClr val="00206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Tableau A – programme de stage dans l’organisme d’accueil</a:t>
            </a:r>
            <a:endParaRPr lang="fr-FR" sz="1800" dirty="0">
              <a:effectLst/>
              <a:latin typeface="Cambria" panose="02040503050406030204" pitchFamily="18" charset="0"/>
              <a:ea typeface="MS Mincho" panose="02020609040205080304" pitchFamily="49" charset="-128"/>
              <a:cs typeface="Arial" panose="020B0604020202020204" pitchFamily="34" charset="0"/>
            </a:endParaRPr>
          </a:p>
          <a:p>
            <a:r>
              <a:rPr lang="fr-FR" sz="1800" b="1" i="1" dirty="0">
                <a:solidFill>
                  <a:srgbClr val="00206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Et Tableau C – Organisme d’accueil</a:t>
            </a:r>
            <a:endParaRPr lang="fr-FR" sz="1800" dirty="0">
              <a:effectLst/>
              <a:latin typeface="Cambria" panose="02040503050406030204" pitchFamily="18" charset="0"/>
              <a:ea typeface="MS Mincho" panose="02020609040205080304" pitchFamily="49" charset="-128"/>
              <a:cs typeface="Arial" panose="020B0604020202020204" pitchFamily="34" charset="0"/>
            </a:endParaRPr>
          </a:p>
          <a:p>
            <a:endParaRPr lang="fr-FR" sz="2800" u="sng" dirty="0">
              <a:solidFill>
                <a:schemeClr val="tx1"/>
              </a:solidFill>
              <a:effectLst/>
              <a:latin typeface="+mj-lt"/>
              <a:ea typeface="MS Mincho" panose="02020609040205080304" pitchFamily="49" charset="-128"/>
              <a:cs typeface="Arial" panose="020B0604020202020204" pitchFamily="34" charset="0"/>
            </a:endParaRPr>
          </a:p>
          <a:p>
            <a:endParaRPr lang="fr-FR" sz="2800" u="sng" dirty="0">
              <a:latin typeface="+mj-lt"/>
              <a:ea typeface="MS Mincho" panose="02020609040205080304" pitchFamily="49" charset="-128"/>
              <a:cs typeface="Arial" panose="020B0604020202020204" pitchFamily="34" charset="0"/>
            </a:endParaRPr>
          </a:p>
          <a:p>
            <a:r>
              <a:rPr lang="fr-FR" sz="2800" dirty="0">
                <a:solidFill>
                  <a:schemeClr val="tx1"/>
                </a:solidFill>
                <a:effectLst/>
                <a:latin typeface="+mj-lt"/>
                <a:ea typeface="MS Mincho" panose="02020609040205080304" pitchFamily="49" charset="-128"/>
                <a:cs typeface="Arial" panose="020B0604020202020204" pitchFamily="34" charset="0"/>
              </a:rPr>
              <a:t>Toutes les signatures doivent être électroniques. Aucune signature manuscrite </a:t>
            </a:r>
            <a:r>
              <a:rPr lang="fr-FR" sz="2800">
                <a:solidFill>
                  <a:schemeClr val="tx1"/>
                </a:solidFill>
                <a:effectLst/>
                <a:latin typeface="+mj-lt"/>
                <a:ea typeface="MS Mincho" panose="02020609040205080304" pitchFamily="49" charset="-128"/>
                <a:cs typeface="Arial" panose="020B0604020202020204" pitchFamily="34" charset="0"/>
              </a:rPr>
              <a:t>n’est acceptée </a:t>
            </a:r>
            <a:r>
              <a:rPr lang="fr-FR" sz="2800" dirty="0">
                <a:solidFill>
                  <a:schemeClr val="tx1"/>
                </a:solidFill>
                <a:effectLst/>
                <a:latin typeface="+mj-lt"/>
                <a:ea typeface="MS Mincho" panose="02020609040205080304" pitchFamily="49" charset="-128"/>
                <a:cs typeface="Arial" panose="020B0604020202020204" pitchFamily="34" charset="0"/>
              </a:rPr>
              <a:t>par l’agence française Erasmus +.</a:t>
            </a:r>
          </a:p>
          <a:p>
            <a:endParaRPr lang="fr-FR" sz="2800" u="sng" dirty="0">
              <a:ea typeface="MS Mincho" panose="02020609040205080304" pitchFamily="49" charset="-128"/>
              <a:cs typeface="Arial" panose="020B0604020202020204" pitchFamily="34" charset="0"/>
            </a:endParaRPr>
          </a:p>
          <a:p>
            <a:br>
              <a:rPr lang="fr-FR" sz="1800" u="sng" dirty="0">
                <a:effectLst/>
                <a:latin typeface="+mj-lt"/>
                <a:ea typeface="MS Mincho" panose="02020609040205080304" pitchFamily="49" charset="-128"/>
                <a:cs typeface="Arial" panose="020B0604020202020204" pitchFamily="34" charset="0"/>
              </a:rPr>
            </a:b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83022911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737373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D99AF34BCDAFDD46921B2F89076F7688" ma:contentTypeVersion="17" ma:contentTypeDescription="Crée un document." ma:contentTypeScope="" ma:versionID="276e32b76afd7ef9da61f98fffd91fe4">
  <xsd:schema xmlns:xsd="http://www.w3.org/2001/XMLSchema" xmlns:xs="http://www.w3.org/2001/XMLSchema" xmlns:p="http://schemas.microsoft.com/office/2006/metadata/properties" xmlns:ns2="d9b0b272-2332-412d-80b2-56307a53842f" xmlns:ns3="65c64500-aaa8-429f-a569-60dbbf4e96fb" targetNamespace="http://schemas.microsoft.com/office/2006/metadata/properties" ma:root="true" ma:fieldsID="0eaf0d026deb796cdd67d3ba773e4557" ns2:_="" ns3:_="">
    <xsd:import namespace="d9b0b272-2332-412d-80b2-56307a53842f"/>
    <xsd:import namespace="65c64500-aaa8-429f-a569-60dbbf4e96fb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LengthInSeconds" minOccurs="0"/>
                <xsd:element ref="ns2:MediaServiceAutoKeyPoints" minOccurs="0"/>
                <xsd:element ref="ns2:MediaServiceKeyPoints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Location" minOccurs="0"/>
                <xsd:element ref="ns3:SharedWithUsers" minOccurs="0"/>
                <xsd:element ref="ns3:SharedWithDetails" minOccurs="0"/>
                <xsd:element ref="ns2:lcf76f155ced4ddcb4097134ff3c332f" minOccurs="0"/>
                <xsd:element ref="ns3:TaxCatchAll" minOccurs="0"/>
                <xsd:element ref="ns2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9b0b272-2332-412d-80b2-56307a53842f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LengthInSeconds" ma:index="12" nillable="true" ma:displayName="MediaLengthInSeconds" ma:hidden="true" ma:internalName="MediaLengthInSeconds" ma:readOnly="true">
      <xsd:simpleType>
        <xsd:restriction base="dms:Unknown"/>
      </xsd:simpleType>
    </xsd:element>
    <xsd:element name="MediaServiceAutoKeyPoints" ma:index="13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4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8" nillable="true" ma:displayName="Location" ma:internalName="MediaServiceLocation" ma:readOnly="true">
      <xsd:simpleType>
        <xsd:restriction base="dms:Text"/>
      </xsd:simpleType>
    </xsd:element>
    <xsd:element name="lcf76f155ced4ddcb4097134ff3c332f" ma:index="22" nillable="true" ma:taxonomy="true" ma:internalName="lcf76f155ced4ddcb4097134ff3c332f" ma:taxonomyFieldName="MediaServiceImageTags" ma:displayName="Balises d’images" ma:readOnly="false" ma:fieldId="{5cf76f15-5ced-4ddc-b409-7134ff3c332f}" ma:taxonomyMulti="true" ma:sspId="cce7bad7-d97d-4ba1-9383-483663e1d57e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4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5c64500-aaa8-429f-a569-60dbbf4e96fb" elementFormDefault="qualified">
    <xsd:import namespace="http://schemas.microsoft.com/office/2006/documentManagement/types"/>
    <xsd:import namespace="http://schemas.microsoft.com/office/infopath/2007/PartnerControls"/>
    <xsd:element name="SharedWithUsers" ma:index="19" nillable="true" ma:displayName="Partagé avec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0" nillable="true" ma:displayName="Partagé avec dé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92403a81-4f39-41ff-a5fa-6b3459fba599}" ma:internalName="TaxCatchAll" ma:showField="CatchAllData" ma:web="65c64500-aaa8-429f-a569-60dbbf4e96fb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e de contenu"/>
        <xsd:element ref="dc:title" minOccurs="0" maxOccurs="1" ma:index="4" ma:displayName="Titr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d9b0b272-2332-412d-80b2-56307a53842f">
      <Terms xmlns="http://schemas.microsoft.com/office/infopath/2007/PartnerControls"/>
    </lcf76f155ced4ddcb4097134ff3c332f>
    <TaxCatchAll xmlns="65c64500-aaa8-429f-a569-60dbbf4e96fb" xsi:nil="true"/>
  </documentManagement>
</p:properties>
</file>

<file path=customXml/itemProps1.xml><?xml version="1.0" encoding="utf-8"?>
<ds:datastoreItem xmlns:ds="http://schemas.openxmlformats.org/officeDocument/2006/customXml" ds:itemID="{3345B675-BB88-43A4-9E26-A152D090E0B8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E4D8103C-BD90-4B91-93CA-14460FB464B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d9b0b272-2332-412d-80b2-56307a53842f"/>
    <ds:schemaRef ds:uri="65c64500-aaa8-429f-a569-60dbbf4e96fb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0C114663-4D2A-4C35-BA2A-2819E30BF908}">
  <ds:schemaRefs>
    <ds:schemaRef ds:uri="http://schemas.microsoft.com/office/2006/metadata/properties"/>
    <ds:schemaRef ds:uri="http://schemas.microsoft.com/office/infopath/2007/PartnerControls"/>
    <ds:schemaRef ds:uri="d9b0b272-2332-412d-80b2-56307a53842f"/>
    <ds:schemaRef ds:uri="65c64500-aaa8-429f-a569-60dbbf4e96fb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128</TotalTime>
  <Words>763</Words>
  <Application>Microsoft Office PowerPoint</Application>
  <PresentationFormat>Personnalisé</PresentationFormat>
  <Paragraphs>109</Paragraphs>
  <Slides>9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7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9</vt:i4>
      </vt:variant>
    </vt:vector>
  </HeadingPairs>
  <TitlesOfParts>
    <vt:vector size="17" baseType="lpstr">
      <vt:lpstr>MS Mincho</vt:lpstr>
      <vt:lpstr>ArialMT</vt:lpstr>
      <vt:lpstr>Calibri</vt:lpstr>
      <vt:lpstr>Cambria</vt:lpstr>
      <vt:lpstr>Tahoma</vt:lpstr>
      <vt:lpstr>Trebuchet MS</vt:lpstr>
      <vt:lpstr>Wingdings</vt:lpstr>
      <vt:lpstr>Office Theme</vt:lpstr>
      <vt:lpstr>Présentation PowerPoint</vt:lpstr>
      <vt:lpstr>Présentation PowerPoint</vt:lpstr>
      <vt:lpstr>Présentation PowerPoint</vt:lpstr>
      <vt:lpstr>      Langues Il faut écrire/remplir le kit à chaque fois dans les deux langues: Anglais Français  Page 2 choisir : le contrat pédagogique uniquement Annexe 1 : [contrat pédagogique Erasmus+ pour la mobilité de stage des étudiants]   Indiquer les dates de votre mobilité, identiques à celles indiquées sur votre convention  de mobilité (sans les jours de voyage).       </vt:lpstr>
      <vt:lpstr> L’organisme est le CFA LEEM Apprentissage. [Option pour les mobilités sortantes : Nom officiel complet de l’organisme/consortium/organisme d'envoi bénéficiaire et code Erasmus le cas échéant] CFA LEEM Apprentissage/Consortium du CFA LEEM Apprentissage/OID E10294066 Vous réalisez une mobilité sortante (de France vers l’étranger).  15, rue Rieux – 92100 BOULOGNE-BILLANCOURT - FRANCE  E-mail : mobilite-internationale@leem-apprentissage.org  Je suis la représentante pour le CFA.        Vous êtes le participant. Il faut remplir vos informations en détail. Veillez à remplir de façon bien détaillée votre RIB (pour le bon versement de votre bourse Erasmus +.          Page 2 sur 21 du kit</vt:lpstr>
      <vt:lpstr>Présentation PowerPoint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Copie de PTT de présentation CFA Leem Apprentissage</dc:title>
  <dc:creator>Solene</dc:creator>
  <cp:keywords>DAFU6QXiCLs,BAC0Dde9EiU</cp:keywords>
  <cp:lastModifiedBy>Gabrielle DA CUNHA</cp:lastModifiedBy>
  <cp:revision>2</cp:revision>
  <dcterms:created xsi:type="dcterms:W3CDTF">2022-12-16T10:14:27Z</dcterms:created>
  <dcterms:modified xsi:type="dcterms:W3CDTF">2025-03-27T10:26:28Z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2022-12-16T00:00:00Z</vt:filetime>
  </property>
  <property fmtid="{D5CDD505-2E9C-101B-9397-08002B2CF9AE}" pid="3" name="Creator">
    <vt:lpwstr>Canva</vt:lpwstr>
  </property>
  <property fmtid="{D5CDD505-2E9C-101B-9397-08002B2CF9AE}" pid="4" name="LastSaved">
    <vt:filetime>2022-12-16T00:00:00Z</vt:filetime>
  </property>
  <property fmtid="{D5CDD505-2E9C-101B-9397-08002B2CF9AE}" pid="5" name="ContentTypeId">
    <vt:lpwstr>0x010100D99AF34BCDAFDD46921B2F89076F7688</vt:lpwstr>
  </property>
  <property fmtid="{D5CDD505-2E9C-101B-9397-08002B2CF9AE}" pid="6" name="MediaServiceImageTags">
    <vt:lpwstr/>
  </property>
</Properties>
</file>